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56" r:id="rId3"/>
    <p:sldId id="290" r:id="rId4"/>
    <p:sldId id="257" r:id="rId5"/>
    <p:sldId id="296" r:id="rId6"/>
    <p:sldId id="273" r:id="rId7"/>
    <p:sldId id="261" r:id="rId8"/>
    <p:sldId id="278" r:id="rId9"/>
    <p:sldId id="276" r:id="rId10"/>
    <p:sldId id="277" r:id="rId11"/>
    <p:sldId id="294" r:id="rId12"/>
    <p:sldId id="280" r:id="rId13"/>
    <p:sldId id="281" r:id="rId14"/>
    <p:sldId id="297" r:id="rId15"/>
    <p:sldId id="285" r:id="rId16"/>
    <p:sldId id="286" r:id="rId17"/>
    <p:sldId id="287" r:id="rId18"/>
    <p:sldId id="288" r:id="rId19"/>
    <p:sldId id="291" r:id="rId20"/>
    <p:sldId id="293" r:id="rId21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0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8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791FA2-8F28-42AB-8EB1-1948FD801025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CO"/>
        </a:p>
      </dgm:t>
    </dgm:pt>
    <dgm:pt modelId="{5E71DF13-46A3-4C04-93C4-7AE67980DAD5}">
      <dgm:prSet phldrT="[Texto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es-MX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Líneas estratégicas</a:t>
          </a:r>
          <a:endParaRPr lang="es-CO" sz="20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EA1BC2F0-F576-499B-ACAA-692103C79A6F}" type="parTrans" cxnId="{8ECEF0C6-4997-4E9D-BCB0-7F455C4CA1AE}">
      <dgm:prSet/>
      <dgm:spPr/>
      <dgm:t>
        <a:bodyPr/>
        <a:lstStyle/>
        <a:p>
          <a:endParaRPr lang="es-CO"/>
        </a:p>
      </dgm:t>
    </dgm:pt>
    <dgm:pt modelId="{729071EC-6BC2-462E-87E8-7F58D46D8D6D}" type="sibTrans" cxnId="{8ECEF0C6-4997-4E9D-BCB0-7F455C4CA1AE}">
      <dgm:prSet/>
      <dgm:spPr/>
      <dgm:t>
        <a:bodyPr/>
        <a:lstStyle/>
        <a:p>
          <a:endParaRPr lang="es-CO"/>
        </a:p>
      </dgm:t>
    </dgm:pt>
    <dgm:pt modelId="{17BEBBA3-F98F-41CA-BD98-3AA896BF9CB0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EEEEEE"/>
        </a:solidFill>
      </dgm:spPr>
      <dgm:t>
        <a:bodyPr/>
        <a:lstStyle/>
        <a:p>
          <a:pPr>
            <a:lnSpc>
              <a:spcPct val="150000"/>
            </a:lnSpc>
          </a:pPr>
          <a:r>
            <a:rPr 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 Calidad académica</a:t>
          </a:r>
          <a:endParaRPr lang="es-CO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B6E847-EAD2-4E88-A64C-A6D4270D35F1}" type="parTrans" cxnId="{12267772-E7BD-4915-8B62-8AEBDF516B25}">
      <dgm:prSet/>
      <dgm:spPr/>
      <dgm:t>
        <a:bodyPr/>
        <a:lstStyle/>
        <a:p>
          <a:endParaRPr lang="es-CO"/>
        </a:p>
      </dgm:t>
    </dgm:pt>
    <dgm:pt modelId="{51EB9A2B-3588-4605-AFCE-A6869B86049E}" type="sibTrans" cxnId="{12267772-E7BD-4915-8B62-8AEBDF516B25}">
      <dgm:prSet/>
      <dgm:spPr/>
      <dgm:t>
        <a:bodyPr/>
        <a:lstStyle/>
        <a:p>
          <a:endParaRPr lang="es-CO"/>
        </a:p>
      </dgm:t>
    </dgm:pt>
    <dgm:pt modelId="{DAF52861-8515-409E-AA7C-BAF64DF2F7C0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EEEEEE"/>
        </a:solidFill>
      </dgm:spPr>
      <dgm:t>
        <a:bodyPr/>
        <a:lstStyle/>
        <a:p>
          <a:pPr>
            <a:lnSpc>
              <a:spcPct val="150000"/>
            </a:lnSpc>
          </a:pPr>
          <a:r>
            <a:rPr 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 Territorios  y regiones</a:t>
          </a:r>
          <a:endParaRPr lang="es-CO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D67935B1-7429-4F39-B85F-EAA48D99903D}" type="parTrans" cxnId="{352683DF-26F7-4807-A6B2-8FC9CDE0F547}">
      <dgm:prSet/>
      <dgm:spPr/>
      <dgm:t>
        <a:bodyPr/>
        <a:lstStyle/>
        <a:p>
          <a:endParaRPr lang="es-CO"/>
        </a:p>
      </dgm:t>
    </dgm:pt>
    <dgm:pt modelId="{899EF49B-4488-402C-8BBA-8A44E6C0C399}" type="sibTrans" cxnId="{352683DF-26F7-4807-A6B2-8FC9CDE0F547}">
      <dgm:prSet/>
      <dgm:spPr/>
      <dgm:t>
        <a:bodyPr/>
        <a:lstStyle/>
        <a:p>
          <a:endParaRPr lang="es-CO"/>
        </a:p>
      </dgm:t>
    </dgm:pt>
    <dgm:pt modelId="{9194555D-23D5-47D1-9E22-85F198156E9F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EEEEEE"/>
        </a:solidFill>
      </dgm:spPr>
      <dgm:t>
        <a:bodyPr/>
        <a:lstStyle/>
        <a:p>
          <a:r>
            <a:rPr lang="es-MX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 Inclusión</a:t>
          </a:r>
          <a:endParaRPr lang="es-CO" sz="16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828413E5-15B7-4C37-AA02-21398BEBDE48}" type="parTrans" cxnId="{98F328B2-A7E0-4B95-A1C4-CF687D9F5B46}">
      <dgm:prSet/>
      <dgm:spPr/>
      <dgm:t>
        <a:bodyPr/>
        <a:lstStyle/>
        <a:p>
          <a:endParaRPr lang="es-CO"/>
        </a:p>
      </dgm:t>
    </dgm:pt>
    <dgm:pt modelId="{2B94F833-BB54-4601-8A76-4D673A1A4A56}" type="sibTrans" cxnId="{98F328B2-A7E0-4B95-A1C4-CF687D9F5B46}">
      <dgm:prSet/>
      <dgm:spPr/>
      <dgm:t>
        <a:bodyPr/>
        <a:lstStyle/>
        <a:p>
          <a:endParaRPr lang="es-CO"/>
        </a:p>
      </dgm:t>
    </dgm:pt>
    <dgm:pt modelId="{6F9D54FB-43D8-4149-B374-50172C0AF07F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EEEEEE"/>
        </a:solidFill>
      </dgm:spPr>
      <dgm:t>
        <a:bodyPr/>
        <a:lstStyle/>
        <a:p>
          <a:pPr>
            <a:lnSpc>
              <a:spcPct val="150000"/>
            </a:lnSpc>
          </a:pPr>
          <a:r>
            <a:rPr lang="es-MX" sz="1200" dirty="0"/>
            <a:t>4. Investigación e Internacionalización</a:t>
          </a:r>
          <a:endParaRPr lang="es-CO" sz="1200" dirty="0"/>
        </a:p>
      </dgm:t>
    </dgm:pt>
    <dgm:pt modelId="{3E938685-3B7C-4351-9E0A-DED7EE504CAF}" type="parTrans" cxnId="{6837039B-F981-445E-A951-23C42DC9E91E}">
      <dgm:prSet/>
      <dgm:spPr/>
      <dgm:t>
        <a:bodyPr/>
        <a:lstStyle/>
        <a:p>
          <a:endParaRPr lang="es-CO"/>
        </a:p>
      </dgm:t>
    </dgm:pt>
    <dgm:pt modelId="{F42C574E-ECBA-4920-A3B1-08E0B4F41CC2}" type="sibTrans" cxnId="{6837039B-F981-445E-A951-23C42DC9E91E}">
      <dgm:prSet/>
      <dgm:spPr/>
      <dgm:t>
        <a:bodyPr/>
        <a:lstStyle/>
        <a:p>
          <a:endParaRPr lang="es-CO"/>
        </a:p>
      </dgm:t>
    </dgm:pt>
    <dgm:pt modelId="{10ECF049-3EBF-4753-908B-E5AA6BD6E923}">
      <dgm:prSet phldrT="[Texto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rgbClr val="EEEEEE"/>
        </a:solidFill>
      </dgm:spPr>
      <dgm:t>
        <a:bodyPr/>
        <a:lstStyle/>
        <a:p>
          <a:pPr>
            <a:lnSpc>
              <a:spcPct val="150000"/>
            </a:lnSpc>
          </a:pPr>
          <a:r>
            <a:rPr lang="es-MX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5. Emprendimiento e innovación de base tecnológica</a:t>
          </a:r>
          <a:endParaRPr lang="es-CO" sz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729063A8-B50B-43F8-ADA1-CFBC66CBBEEE}" type="parTrans" cxnId="{BE15A2CC-8F7F-479D-8D25-4E7A60699BB9}">
      <dgm:prSet/>
      <dgm:spPr/>
      <dgm:t>
        <a:bodyPr/>
        <a:lstStyle/>
        <a:p>
          <a:endParaRPr lang="es-CO"/>
        </a:p>
      </dgm:t>
    </dgm:pt>
    <dgm:pt modelId="{2916BF18-A45A-4205-9C7B-7BF589EE29DE}" type="sibTrans" cxnId="{BE15A2CC-8F7F-479D-8D25-4E7A60699BB9}">
      <dgm:prSet/>
      <dgm:spPr/>
      <dgm:t>
        <a:bodyPr/>
        <a:lstStyle/>
        <a:p>
          <a:endParaRPr lang="es-CO"/>
        </a:p>
      </dgm:t>
    </dgm:pt>
    <dgm:pt modelId="{166155F1-BB0A-4BB3-9266-AD131B705801}" type="pres">
      <dgm:prSet presAssocID="{59791FA2-8F28-42AB-8EB1-1948FD80102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8DAE3D3-B375-4857-B0EB-3589BD3958C2}" type="pres">
      <dgm:prSet presAssocID="{5E71DF13-46A3-4C04-93C4-7AE67980DAD5}" presName="centerShape" presStyleLbl="node0" presStyleIdx="0" presStyleCnt="1"/>
      <dgm:spPr/>
    </dgm:pt>
    <dgm:pt modelId="{FADDBC5D-D49A-444F-8AED-6109F612CA1B}" type="pres">
      <dgm:prSet presAssocID="{17BEBBA3-F98F-41CA-BD98-3AA896BF9CB0}" presName="node" presStyleLbl="node1" presStyleIdx="0" presStyleCnt="5" custScaleX="116453" custScaleY="118246">
        <dgm:presLayoutVars>
          <dgm:bulletEnabled val="1"/>
        </dgm:presLayoutVars>
      </dgm:prSet>
      <dgm:spPr/>
    </dgm:pt>
    <dgm:pt modelId="{F94783FE-7FC3-4B70-917E-32526E10872F}" type="pres">
      <dgm:prSet presAssocID="{17BEBBA3-F98F-41CA-BD98-3AA896BF9CB0}" presName="dummy" presStyleCnt="0"/>
      <dgm:spPr/>
    </dgm:pt>
    <dgm:pt modelId="{2A96116E-5BE1-48DD-8E0D-8B6A5672A253}" type="pres">
      <dgm:prSet presAssocID="{51EB9A2B-3588-4605-AFCE-A6869B86049E}" presName="sibTrans" presStyleLbl="sibTrans2D1" presStyleIdx="0" presStyleCnt="5"/>
      <dgm:spPr/>
    </dgm:pt>
    <dgm:pt modelId="{A50932C1-324E-4C32-88BC-5FD0AAB9241C}" type="pres">
      <dgm:prSet presAssocID="{DAF52861-8515-409E-AA7C-BAF64DF2F7C0}" presName="node" presStyleLbl="node1" presStyleIdx="1" presStyleCnt="5" custScaleX="123169" custScaleY="118661">
        <dgm:presLayoutVars>
          <dgm:bulletEnabled val="1"/>
        </dgm:presLayoutVars>
      </dgm:prSet>
      <dgm:spPr/>
    </dgm:pt>
    <dgm:pt modelId="{46AD4E62-53FC-46E7-896C-B8836A8D1C2C}" type="pres">
      <dgm:prSet presAssocID="{DAF52861-8515-409E-AA7C-BAF64DF2F7C0}" presName="dummy" presStyleCnt="0"/>
      <dgm:spPr/>
    </dgm:pt>
    <dgm:pt modelId="{75B4798D-3A6A-4F43-9F03-C2E1FA1CB304}" type="pres">
      <dgm:prSet presAssocID="{899EF49B-4488-402C-8BBA-8A44E6C0C399}" presName="sibTrans" presStyleLbl="sibTrans2D1" presStyleIdx="1" presStyleCnt="5"/>
      <dgm:spPr/>
    </dgm:pt>
    <dgm:pt modelId="{A9CB51FB-3C0A-4010-B48F-7E88D84DC22F}" type="pres">
      <dgm:prSet presAssocID="{9194555D-23D5-47D1-9E22-85F198156E9F}" presName="node" presStyleLbl="node1" presStyleIdx="2" presStyleCnt="5" custScaleX="122288" custScaleY="116538">
        <dgm:presLayoutVars>
          <dgm:bulletEnabled val="1"/>
        </dgm:presLayoutVars>
      </dgm:prSet>
      <dgm:spPr/>
    </dgm:pt>
    <dgm:pt modelId="{0D52F898-5A32-4AA5-BBAC-C326A081AC04}" type="pres">
      <dgm:prSet presAssocID="{9194555D-23D5-47D1-9E22-85F198156E9F}" presName="dummy" presStyleCnt="0"/>
      <dgm:spPr/>
    </dgm:pt>
    <dgm:pt modelId="{23E02E4F-BBB9-43D2-9CDF-0A0CCEB2D6CA}" type="pres">
      <dgm:prSet presAssocID="{2B94F833-BB54-4601-8A76-4D673A1A4A56}" presName="sibTrans" presStyleLbl="sibTrans2D1" presStyleIdx="2" presStyleCnt="5"/>
      <dgm:spPr/>
    </dgm:pt>
    <dgm:pt modelId="{67FD722B-A1DF-4906-9099-272F924C0F00}" type="pres">
      <dgm:prSet presAssocID="{6F9D54FB-43D8-4149-B374-50172C0AF07F}" presName="node" presStyleLbl="node1" presStyleIdx="3" presStyleCnt="5" custScaleX="120736" custScaleY="121479">
        <dgm:presLayoutVars>
          <dgm:bulletEnabled val="1"/>
        </dgm:presLayoutVars>
      </dgm:prSet>
      <dgm:spPr/>
    </dgm:pt>
    <dgm:pt modelId="{8CCF2041-3EFE-441A-880B-D7C7BAFD1903}" type="pres">
      <dgm:prSet presAssocID="{6F9D54FB-43D8-4149-B374-50172C0AF07F}" presName="dummy" presStyleCnt="0"/>
      <dgm:spPr/>
    </dgm:pt>
    <dgm:pt modelId="{ED2FB3C0-A2EA-4C4B-ADF9-28A502D21997}" type="pres">
      <dgm:prSet presAssocID="{F42C574E-ECBA-4920-A3B1-08E0B4F41CC2}" presName="sibTrans" presStyleLbl="sibTrans2D1" presStyleIdx="3" presStyleCnt="5"/>
      <dgm:spPr/>
    </dgm:pt>
    <dgm:pt modelId="{A2931747-D0F3-4C2F-AE0F-A7ACF9ABEFC0}" type="pres">
      <dgm:prSet presAssocID="{10ECF049-3EBF-4753-908B-E5AA6BD6E923}" presName="node" presStyleLbl="node1" presStyleIdx="4" presStyleCnt="5" custScaleX="121585" custScaleY="124507">
        <dgm:presLayoutVars>
          <dgm:bulletEnabled val="1"/>
        </dgm:presLayoutVars>
      </dgm:prSet>
      <dgm:spPr/>
    </dgm:pt>
    <dgm:pt modelId="{C84AB0B3-86A2-4681-9924-B190B41335D0}" type="pres">
      <dgm:prSet presAssocID="{10ECF049-3EBF-4753-908B-E5AA6BD6E923}" presName="dummy" presStyleCnt="0"/>
      <dgm:spPr/>
    </dgm:pt>
    <dgm:pt modelId="{56C66EE6-1772-440A-A72F-D113456F17E8}" type="pres">
      <dgm:prSet presAssocID="{2916BF18-A45A-4205-9C7B-7BF589EE29DE}" presName="sibTrans" presStyleLbl="sibTrans2D1" presStyleIdx="4" presStyleCnt="5"/>
      <dgm:spPr/>
    </dgm:pt>
  </dgm:ptLst>
  <dgm:cxnLst>
    <dgm:cxn modelId="{47278001-0E0F-4332-9C55-1BC846C278E4}" type="presOf" srcId="{10ECF049-3EBF-4753-908B-E5AA6BD6E923}" destId="{A2931747-D0F3-4C2F-AE0F-A7ACF9ABEFC0}" srcOrd="0" destOrd="0" presId="urn:microsoft.com/office/officeart/2005/8/layout/radial6"/>
    <dgm:cxn modelId="{7F22C420-2149-45C2-8911-7B245B4289F9}" type="presOf" srcId="{DAF52861-8515-409E-AA7C-BAF64DF2F7C0}" destId="{A50932C1-324E-4C32-88BC-5FD0AAB9241C}" srcOrd="0" destOrd="0" presId="urn:microsoft.com/office/officeart/2005/8/layout/radial6"/>
    <dgm:cxn modelId="{97E20C2A-29DF-462C-A2D2-2C9DF47EA1E5}" type="presOf" srcId="{6F9D54FB-43D8-4149-B374-50172C0AF07F}" destId="{67FD722B-A1DF-4906-9099-272F924C0F00}" srcOrd="0" destOrd="0" presId="urn:microsoft.com/office/officeart/2005/8/layout/radial6"/>
    <dgm:cxn modelId="{D604912B-2F11-4CBF-8A76-571D7E894D19}" type="presOf" srcId="{17BEBBA3-F98F-41CA-BD98-3AA896BF9CB0}" destId="{FADDBC5D-D49A-444F-8AED-6109F612CA1B}" srcOrd="0" destOrd="0" presId="urn:microsoft.com/office/officeart/2005/8/layout/radial6"/>
    <dgm:cxn modelId="{F8C2B132-72F5-4ADB-A1D2-9B741112AC7E}" type="presOf" srcId="{5E71DF13-46A3-4C04-93C4-7AE67980DAD5}" destId="{78DAE3D3-B375-4857-B0EB-3589BD3958C2}" srcOrd="0" destOrd="0" presId="urn:microsoft.com/office/officeart/2005/8/layout/radial6"/>
    <dgm:cxn modelId="{54F1F870-2B52-4739-B862-3750046BD342}" type="presOf" srcId="{F42C574E-ECBA-4920-A3B1-08E0B4F41CC2}" destId="{ED2FB3C0-A2EA-4C4B-ADF9-28A502D21997}" srcOrd="0" destOrd="0" presId="urn:microsoft.com/office/officeart/2005/8/layout/radial6"/>
    <dgm:cxn modelId="{12267772-E7BD-4915-8B62-8AEBDF516B25}" srcId="{5E71DF13-46A3-4C04-93C4-7AE67980DAD5}" destId="{17BEBBA3-F98F-41CA-BD98-3AA896BF9CB0}" srcOrd="0" destOrd="0" parTransId="{82B6E847-EAD2-4E88-A64C-A6D4270D35F1}" sibTransId="{51EB9A2B-3588-4605-AFCE-A6869B86049E}"/>
    <dgm:cxn modelId="{F8DEFA7A-4A8B-4C67-9182-B3E4C45730FB}" type="presOf" srcId="{2916BF18-A45A-4205-9C7B-7BF589EE29DE}" destId="{56C66EE6-1772-440A-A72F-D113456F17E8}" srcOrd="0" destOrd="0" presId="urn:microsoft.com/office/officeart/2005/8/layout/radial6"/>
    <dgm:cxn modelId="{E63B2D9A-B57C-4CBD-8846-DC2D40B1CA3D}" type="presOf" srcId="{2B94F833-BB54-4601-8A76-4D673A1A4A56}" destId="{23E02E4F-BBB9-43D2-9CDF-0A0CCEB2D6CA}" srcOrd="0" destOrd="0" presId="urn:microsoft.com/office/officeart/2005/8/layout/radial6"/>
    <dgm:cxn modelId="{8CD8ED9A-0711-4B16-B881-E81E434ABD17}" type="presOf" srcId="{9194555D-23D5-47D1-9E22-85F198156E9F}" destId="{A9CB51FB-3C0A-4010-B48F-7E88D84DC22F}" srcOrd="0" destOrd="0" presId="urn:microsoft.com/office/officeart/2005/8/layout/radial6"/>
    <dgm:cxn modelId="{6837039B-F981-445E-A951-23C42DC9E91E}" srcId="{5E71DF13-46A3-4C04-93C4-7AE67980DAD5}" destId="{6F9D54FB-43D8-4149-B374-50172C0AF07F}" srcOrd="3" destOrd="0" parTransId="{3E938685-3B7C-4351-9E0A-DED7EE504CAF}" sibTransId="{F42C574E-ECBA-4920-A3B1-08E0B4F41CC2}"/>
    <dgm:cxn modelId="{98F328B2-A7E0-4B95-A1C4-CF687D9F5B46}" srcId="{5E71DF13-46A3-4C04-93C4-7AE67980DAD5}" destId="{9194555D-23D5-47D1-9E22-85F198156E9F}" srcOrd="2" destOrd="0" parTransId="{828413E5-15B7-4C37-AA02-21398BEBDE48}" sibTransId="{2B94F833-BB54-4601-8A76-4D673A1A4A56}"/>
    <dgm:cxn modelId="{8ECEF0C6-4997-4E9D-BCB0-7F455C4CA1AE}" srcId="{59791FA2-8F28-42AB-8EB1-1948FD801025}" destId="{5E71DF13-46A3-4C04-93C4-7AE67980DAD5}" srcOrd="0" destOrd="0" parTransId="{EA1BC2F0-F576-499B-ACAA-692103C79A6F}" sibTransId="{729071EC-6BC2-462E-87E8-7F58D46D8D6D}"/>
    <dgm:cxn modelId="{127370C8-0037-4204-916D-93A24BEA5BCA}" type="presOf" srcId="{51EB9A2B-3588-4605-AFCE-A6869B86049E}" destId="{2A96116E-5BE1-48DD-8E0D-8B6A5672A253}" srcOrd="0" destOrd="0" presId="urn:microsoft.com/office/officeart/2005/8/layout/radial6"/>
    <dgm:cxn modelId="{BE15A2CC-8F7F-479D-8D25-4E7A60699BB9}" srcId="{5E71DF13-46A3-4C04-93C4-7AE67980DAD5}" destId="{10ECF049-3EBF-4753-908B-E5AA6BD6E923}" srcOrd="4" destOrd="0" parTransId="{729063A8-B50B-43F8-ADA1-CFBC66CBBEEE}" sibTransId="{2916BF18-A45A-4205-9C7B-7BF589EE29DE}"/>
    <dgm:cxn modelId="{865359DF-453D-4982-93E7-A303E914C86E}" type="presOf" srcId="{899EF49B-4488-402C-8BBA-8A44E6C0C399}" destId="{75B4798D-3A6A-4F43-9F03-C2E1FA1CB304}" srcOrd="0" destOrd="0" presId="urn:microsoft.com/office/officeart/2005/8/layout/radial6"/>
    <dgm:cxn modelId="{352683DF-26F7-4807-A6B2-8FC9CDE0F547}" srcId="{5E71DF13-46A3-4C04-93C4-7AE67980DAD5}" destId="{DAF52861-8515-409E-AA7C-BAF64DF2F7C0}" srcOrd="1" destOrd="0" parTransId="{D67935B1-7429-4F39-B85F-EAA48D99903D}" sibTransId="{899EF49B-4488-402C-8BBA-8A44E6C0C399}"/>
    <dgm:cxn modelId="{F0E1E9ED-2A65-4485-8EB9-5A5BFDA34D92}" type="presOf" srcId="{59791FA2-8F28-42AB-8EB1-1948FD801025}" destId="{166155F1-BB0A-4BB3-9266-AD131B705801}" srcOrd="0" destOrd="0" presId="urn:microsoft.com/office/officeart/2005/8/layout/radial6"/>
    <dgm:cxn modelId="{C494BF0F-0CE4-4586-97B6-304C1E665424}" type="presParOf" srcId="{166155F1-BB0A-4BB3-9266-AD131B705801}" destId="{78DAE3D3-B375-4857-B0EB-3589BD3958C2}" srcOrd="0" destOrd="0" presId="urn:microsoft.com/office/officeart/2005/8/layout/radial6"/>
    <dgm:cxn modelId="{1C069873-2758-4F48-9569-18F492AC7164}" type="presParOf" srcId="{166155F1-BB0A-4BB3-9266-AD131B705801}" destId="{FADDBC5D-D49A-444F-8AED-6109F612CA1B}" srcOrd="1" destOrd="0" presId="urn:microsoft.com/office/officeart/2005/8/layout/radial6"/>
    <dgm:cxn modelId="{4D3CAB01-2845-416F-8787-30625E63C649}" type="presParOf" srcId="{166155F1-BB0A-4BB3-9266-AD131B705801}" destId="{F94783FE-7FC3-4B70-917E-32526E10872F}" srcOrd="2" destOrd="0" presId="urn:microsoft.com/office/officeart/2005/8/layout/radial6"/>
    <dgm:cxn modelId="{0E00A838-0E0F-4308-95F5-ED9FB5F9A202}" type="presParOf" srcId="{166155F1-BB0A-4BB3-9266-AD131B705801}" destId="{2A96116E-5BE1-48DD-8E0D-8B6A5672A253}" srcOrd="3" destOrd="0" presId="urn:microsoft.com/office/officeart/2005/8/layout/radial6"/>
    <dgm:cxn modelId="{06F40876-9077-457C-8FAF-1EB78394899E}" type="presParOf" srcId="{166155F1-BB0A-4BB3-9266-AD131B705801}" destId="{A50932C1-324E-4C32-88BC-5FD0AAB9241C}" srcOrd="4" destOrd="0" presId="urn:microsoft.com/office/officeart/2005/8/layout/radial6"/>
    <dgm:cxn modelId="{89BD73EA-DCD9-4508-A74C-E73B469E1287}" type="presParOf" srcId="{166155F1-BB0A-4BB3-9266-AD131B705801}" destId="{46AD4E62-53FC-46E7-896C-B8836A8D1C2C}" srcOrd="5" destOrd="0" presId="urn:microsoft.com/office/officeart/2005/8/layout/radial6"/>
    <dgm:cxn modelId="{957551C0-FC2D-4E8E-81B8-83C4F824E3EA}" type="presParOf" srcId="{166155F1-BB0A-4BB3-9266-AD131B705801}" destId="{75B4798D-3A6A-4F43-9F03-C2E1FA1CB304}" srcOrd="6" destOrd="0" presId="urn:microsoft.com/office/officeart/2005/8/layout/radial6"/>
    <dgm:cxn modelId="{2A82474D-C386-47BE-A89D-B421F305E38A}" type="presParOf" srcId="{166155F1-BB0A-4BB3-9266-AD131B705801}" destId="{A9CB51FB-3C0A-4010-B48F-7E88D84DC22F}" srcOrd="7" destOrd="0" presId="urn:microsoft.com/office/officeart/2005/8/layout/radial6"/>
    <dgm:cxn modelId="{273D1433-AC71-45BD-BF44-518E2F895923}" type="presParOf" srcId="{166155F1-BB0A-4BB3-9266-AD131B705801}" destId="{0D52F898-5A32-4AA5-BBAC-C326A081AC04}" srcOrd="8" destOrd="0" presId="urn:microsoft.com/office/officeart/2005/8/layout/radial6"/>
    <dgm:cxn modelId="{EC3272ED-3351-4850-9274-F4CCB7AC5FFA}" type="presParOf" srcId="{166155F1-BB0A-4BB3-9266-AD131B705801}" destId="{23E02E4F-BBB9-43D2-9CDF-0A0CCEB2D6CA}" srcOrd="9" destOrd="0" presId="urn:microsoft.com/office/officeart/2005/8/layout/radial6"/>
    <dgm:cxn modelId="{C2C13531-6094-40F8-899D-3DA5C1B2EE19}" type="presParOf" srcId="{166155F1-BB0A-4BB3-9266-AD131B705801}" destId="{67FD722B-A1DF-4906-9099-272F924C0F00}" srcOrd="10" destOrd="0" presId="urn:microsoft.com/office/officeart/2005/8/layout/radial6"/>
    <dgm:cxn modelId="{0703845C-891D-4B2C-A73C-49A11AD4992A}" type="presParOf" srcId="{166155F1-BB0A-4BB3-9266-AD131B705801}" destId="{8CCF2041-3EFE-441A-880B-D7C7BAFD1903}" srcOrd="11" destOrd="0" presId="urn:microsoft.com/office/officeart/2005/8/layout/radial6"/>
    <dgm:cxn modelId="{BE6E1353-15D9-4A9F-AB69-7F880B206E94}" type="presParOf" srcId="{166155F1-BB0A-4BB3-9266-AD131B705801}" destId="{ED2FB3C0-A2EA-4C4B-ADF9-28A502D21997}" srcOrd="12" destOrd="0" presId="urn:microsoft.com/office/officeart/2005/8/layout/radial6"/>
    <dgm:cxn modelId="{C16AF3E7-B6FB-4F73-96C2-285688D22251}" type="presParOf" srcId="{166155F1-BB0A-4BB3-9266-AD131B705801}" destId="{A2931747-D0F3-4C2F-AE0F-A7ACF9ABEFC0}" srcOrd="13" destOrd="0" presId="urn:microsoft.com/office/officeart/2005/8/layout/radial6"/>
    <dgm:cxn modelId="{3E75D89A-EB85-46FE-8174-09AF5B40FF2F}" type="presParOf" srcId="{166155F1-BB0A-4BB3-9266-AD131B705801}" destId="{C84AB0B3-86A2-4681-9924-B190B41335D0}" srcOrd="14" destOrd="0" presId="urn:microsoft.com/office/officeart/2005/8/layout/radial6"/>
    <dgm:cxn modelId="{F99513B8-07CC-492D-930C-C411F3A33A6A}" type="presParOf" srcId="{166155F1-BB0A-4BB3-9266-AD131B705801}" destId="{56C66EE6-1772-440A-A72F-D113456F17E8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C66EE6-1772-440A-A72F-D113456F17E8}">
      <dsp:nvSpPr>
        <dsp:cNvPr id="0" name=""/>
        <dsp:cNvSpPr/>
      </dsp:nvSpPr>
      <dsp:spPr>
        <a:xfrm>
          <a:off x="3514809" y="781088"/>
          <a:ext cx="5149243" cy="5149243"/>
        </a:xfrm>
        <a:prstGeom prst="blockArc">
          <a:avLst>
            <a:gd name="adj1" fmla="val 11880000"/>
            <a:gd name="adj2" fmla="val 1620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2FB3C0-A2EA-4C4B-ADF9-28A502D21997}">
      <dsp:nvSpPr>
        <dsp:cNvPr id="0" name=""/>
        <dsp:cNvSpPr/>
      </dsp:nvSpPr>
      <dsp:spPr>
        <a:xfrm>
          <a:off x="3514809" y="781088"/>
          <a:ext cx="5149243" cy="5149243"/>
        </a:xfrm>
        <a:prstGeom prst="blockArc">
          <a:avLst>
            <a:gd name="adj1" fmla="val 7560000"/>
            <a:gd name="adj2" fmla="val 1188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E02E4F-BBB9-43D2-9CDF-0A0CCEB2D6CA}">
      <dsp:nvSpPr>
        <dsp:cNvPr id="0" name=""/>
        <dsp:cNvSpPr/>
      </dsp:nvSpPr>
      <dsp:spPr>
        <a:xfrm>
          <a:off x="3514809" y="781088"/>
          <a:ext cx="5149243" cy="5149243"/>
        </a:xfrm>
        <a:prstGeom prst="blockArc">
          <a:avLst>
            <a:gd name="adj1" fmla="val 3240000"/>
            <a:gd name="adj2" fmla="val 756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B4798D-3A6A-4F43-9F03-C2E1FA1CB304}">
      <dsp:nvSpPr>
        <dsp:cNvPr id="0" name=""/>
        <dsp:cNvSpPr/>
      </dsp:nvSpPr>
      <dsp:spPr>
        <a:xfrm>
          <a:off x="3514809" y="781088"/>
          <a:ext cx="5149243" cy="5149243"/>
        </a:xfrm>
        <a:prstGeom prst="blockArc">
          <a:avLst>
            <a:gd name="adj1" fmla="val 20520000"/>
            <a:gd name="adj2" fmla="val 324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96116E-5BE1-48DD-8E0D-8B6A5672A253}">
      <dsp:nvSpPr>
        <dsp:cNvPr id="0" name=""/>
        <dsp:cNvSpPr/>
      </dsp:nvSpPr>
      <dsp:spPr>
        <a:xfrm>
          <a:off x="3514809" y="781088"/>
          <a:ext cx="5149243" cy="5149243"/>
        </a:xfrm>
        <a:prstGeom prst="blockArc">
          <a:avLst>
            <a:gd name="adj1" fmla="val 16200000"/>
            <a:gd name="adj2" fmla="val 20520000"/>
            <a:gd name="adj3" fmla="val 4638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DAE3D3-B375-4857-B0EB-3589BD3958C2}">
      <dsp:nvSpPr>
        <dsp:cNvPr id="0" name=""/>
        <dsp:cNvSpPr/>
      </dsp:nvSpPr>
      <dsp:spPr>
        <a:xfrm>
          <a:off x="4904759" y="2171038"/>
          <a:ext cx="2369343" cy="2369343"/>
        </a:xfrm>
        <a:prstGeom prst="ellipse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Líneas estratégicas</a:t>
          </a:r>
          <a:endParaRPr lang="es-CO" sz="20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251741" y="2518020"/>
        <a:ext cx="1675379" cy="1675379"/>
      </dsp:txXfrm>
    </dsp:sp>
    <dsp:sp modelId="{FADDBC5D-D49A-444F-8AED-6109F612CA1B}">
      <dsp:nvSpPr>
        <dsp:cNvPr id="0" name=""/>
        <dsp:cNvSpPr/>
      </dsp:nvSpPr>
      <dsp:spPr>
        <a:xfrm>
          <a:off x="5123721" y="-139782"/>
          <a:ext cx="1931420" cy="1961157"/>
        </a:xfrm>
        <a:prstGeom prst="ellipse">
          <a:avLst/>
        </a:prstGeom>
        <a:solidFill>
          <a:srgbClr val="EEEEEE"/>
        </a:solidFill>
        <a:ln w="190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1. Calidad académica</a:t>
          </a:r>
          <a:endParaRPr lang="es-CO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5406571" y="147423"/>
        <a:ext cx="1365720" cy="1386747"/>
      </dsp:txXfrm>
    </dsp:sp>
    <dsp:sp modelId="{A50932C1-324E-4C32-88BC-5FD0AAB9241C}">
      <dsp:nvSpPr>
        <dsp:cNvPr id="0" name=""/>
        <dsp:cNvSpPr/>
      </dsp:nvSpPr>
      <dsp:spPr>
        <a:xfrm>
          <a:off x="7459853" y="1594538"/>
          <a:ext cx="2042807" cy="1968040"/>
        </a:xfrm>
        <a:prstGeom prst="ellipse">
          <a:avLst/>
        </a:prstGeom>
        <a:solidFill>
          <a:srgbClr val="EEEEEE"/>
        </a:solidFill>
        <a:ln w="190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2. Territorios  y regiones</a:t>
          </a:r>
          <a:endParaRPr lang="es-CO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759015" y="1882751"/>
        <a:ext cx="1444483" cy="1391614"/>
      </dsp:txXfrm>
    </dsp:sp>
    <dsp:sp modelId="{A9CB51FB-3C0A-4010-B48F-7E88D84DC22F}">
      <dsp:nvSpPr>
        <dsp:cNvPr id="0" name=""/>
        <dsp:cNvSpPr/>
      </dsp:nvSpPr>
      <dsp:spPr>
        <a:xfrm>
          <a:off x="6553563" y="4423903"/>
          <a:ext cx="2028195" cy="1932829"/>
        </a:xfrm>
        <a:prstGeom prst="ellipse">
          <a:avLst/>
        </a:prstGeom>
        <a:solidFill>
          <a:srgbClr val="EEEEEE"/>
        </a:solidFill>
        <a:ln w="190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6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3. Inclusión</a:t>
          </a:r>
          <a:endParaRPr lang="es-CO" sz="16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6850585" y="4706959"/>
        <a:ext cx="1434151" cy="1366717"/>
      </dsp:txXfrm>
    </dsp:sp>
    <dsp:sp modelId="{67FD722B-A1DF-4906-9099-272F924C0F00}">
      <dsp:nvSpPr>
        <dsp:cNvPr id="0" name=""/>
        <dsp:cNvSpPr/>
      </dsp:nvSpPr>
      <dsp:spPr>
        <a:xfrm>
          <a:off x="3609974" y="4382929"/>
          <a:ext cx="2002455" cy="2014778"/>
        </a:xfrm>
        <a:prstGeom prst="ellipse">
          <a:avLst/>
        </a:prstGeom>
        <a:solidFill>
          <a:srgbClr val="EEEEEE"/>
        </a:solidFill>
        <a:ln w="190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/>
            <a:t>4. Investigación e Internacionalización</a:t>
          </a:r>
          <a:endParaRPr lang="es-CO" sz="1200" kern="1200" dirty="0"/>
        </a:p>
      </dsp:txBody>
      <dsp:txXfrm>
        <a:off x="3903227" y="4677986"/>
        <a:ext cx="1415949" cy="1424664"/>
      </dsp:txXfrm>
    </dsp:sp>
    <dsp:sp modelId="{A2931747-D0F3-4C2F-AE0F-A7ACF9ABEFC0}">
      <dsp:nvSpPr>
        <dsp:cNvPr id="0" name=""/>
        <dsp:cNvSpPr/>
      </dsp:nvSpPr>
      <dsp:spPr>
        <a:xfrm>
          <a:off x="2689337" y="1546059"/>
          <a:ext cx="2016536" cy="2064999"/>
        </a:xfrm>
        <a:prstGeom prst="ellipse">
          <a:avLst/>
        </a:prstGeom>
        <a:solidFill>
          <a:srgbClr val="EEEEEE"/>
        </a:solidFill>
        <a:ln w="19050" cap="flat" cmpd="sng" algn="ctr">
          <a:solidFill>
            <a:schemeClr val="accent3"/>
          </a:solidFill>
          <a:prstDash val="solid"/>
          <a:miter lim="800000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15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200" kern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rPr>
            <a:t>5. Emprendimiento e innovación de base tecnológica</a:t>
          </a:r>
          <a:endParaRPr lang="es-CO" sz="1200" kern="1200" dirty="0"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2984652" y="1848471"/>
        <a:ext cx="1425906" cy="1460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251544-64B0-069E-8516-6492FB2BB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527A56F-ED8F-FA22-A154-E0432CE200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39F0972-8E1C-01C9-2434-87CBA11EB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D6ACFDA-5346-97F4-B145-55F1B6B17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CC18771-727A-F413-01BA-00340CD842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5543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AB22AF-2997-1B84-5410-531436634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6D5C07D-2745-0868-01D5-6DFB5511F6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2332BD-CF75-0DE1-8CC1-00797A9EE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C9F30-2425-1D39-79B5-48F83BE9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E41A4FE-41F9-8750-99E1-4245BFE5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0747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25B338D-469E-486E-5BF4-5CD42CD2BA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08A4377-42AC-A176-548A-5E5EE205B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D1798B-FB7E-1816-C1AC-A91B4D0C6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BAAD5A-EF67-C4D4-97AF-CF8C65273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30DED93-C65D-7098-4C4F-C65D40206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11492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158B06-8876-3A9A-623C-26CF78EBC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2200D8-AD8A-F06C-85C0-0AE4AA60E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9D9A8D-1905-09B9-7D7B-4AEF9E088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644E50-85ED-8343-CA43-ACC5EA932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690487-1A2A-8493-BF45-DB5596DC8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11207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C4B03C-A053-25B1-DFEE-5C42240C7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F95967-F4EE-23E6-112F-A3F76DAF14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7307B81-5B2A-8BD5-7F10-0765EFEEE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946C3BE-12BA-F70A-1DF1-C69CAF15D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E371AA-9585-42C4-7DE8-C017FA1E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2353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4D566-848D-6158-011C-4002CA56B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5D66AC5-3889-00B0-471E-1724CDF186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D8BCA6-F871-9393-F9BD-E1DF9A11CA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AF15EF-821D-76BE-7FD8-F0F31FEC5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74522A4-AF98-9B1E-9AF8-F9894E2A7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4E4793A-D331-A1FE-3A65-B935834381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88807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612BF3-9EAC-0F60-AE9C-A091C39D1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C28396-EDF7-8A17-B086-5F0B6A6441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2C8BC9-D2EF-7BBF-6A8F-C5BEAFD46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6B98322-8F11-CEC7-6620-1FE6415BE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BA75885-247F-09B7-0408-61CD30C735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9AE8E7-5F84-A9D8-7684-CA8A61897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5E2204E-A38C-797B-7D43-769030A5F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435759EC-4161-5AB9-B4E7-AEE74F605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8702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8F432F-A7B6-636B-FC22-D1379C76A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85A6D8D-D29E-9A17-2D89-8E16373724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046E7-9819-1860-BBBB-7A5564E18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772FE21-31A3-0623-2AC5-5F428A994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5371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5726AFE-5A96-0925-E884-4C9FAB80B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4A48BD4-9185-D19C-1833-D879FE3BC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B3777B5-1E60-B36B-80CB-C6FF6F2CF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3049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EDD53B-1D26-4F34-2B8B-F0D206110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7ABA25-1200-478E-497A-998C6824D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98FE9E5-114B-9FA0-8C10-304FA6C019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0F5073-17FF-C54C-A6EB-C5343412C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D3423BF-45BD-83B0-EFC4-319E0CB87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9FCAD5-35C0-9AF0-C288-7EAB7A109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9537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7E7F25-08F5-D58B-24BD-B952549F5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04AC36F-5EC2-AC45-624E-CEFF8BF78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2C1131E-FCAB-6CB8-1283-8994631E0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3E2E385-DFD7-DD81-4694-271DE3823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21A31FD-7C91-0E21-882C-A48CB6808C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7871F58-E1CA-DBDA-962A-A5547F616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5880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72AFEE4-BDB6-DFC4-02C6-5A827EFAD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3B6E4F4-9A1C-ACC8-B521-1E60AAA98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55E775-CB6C-B493-50D3-DA4EB9600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00B3103-482B-420E-BF99-1F664D36C36D}" type="datetimeFigureOut">
              <a:rPr lang="es-CO" smtClean="0"/>
              <a:t>24/05/2024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F723D20-0083-2BBC-F897-3DE3559469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C9D20D6-74B6-127B-5278-0FF98F699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05F9FF-E7E9-4C09-B753-C0CD75518FA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248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F0672C06-CC6B-E86E-97E0-EDE5EDD2E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84313"/>
            <a:ext cx="9144000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MX" sz="28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Transformando la educación financiera: estrategias de docencia, investigación y extensión para un mundo Tecnológico</a:t>
            </a:r>
            <a:endParaRPr lang="es-CO" sz="2800" dirty="0">
              <a:solidFill>
                <a:srgbClr val="1408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3D5599D5-B51E-205A-9F2F-08B7C4D29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8275" y="704850"/>
            <a:ext cx="9144000" cy="533400"/>
          </a:xfrm>
        </p:spPr>
        <p:txBody>
          <a:bodyPr>
            <a:normAutofit/>
          </a:bodyPr>
          <a:lstStyle/>
          <a:p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Prueba de mérito académico</a:t>
            </a:r>
          </a:p>
        </p:txBody>
      </p:sp>
      <p:sp>
        <p:nvSpPr>
          <p:cNvPr id="6" name="Subtítulo 4">
            <a:extLst>
              <a:ext uri="{FF2B5EF4-FFF2-40B4-BE49-F238E27FC236}">
                <a16:creationId xmlns:a16="http://schemas.microsoft.com/office/drawing/2014/main" id="{29F0AAF1-5CDE-EB69-9348-2C8E85393AC3}"/>
              </a:ext>
            </a:extLst>
          </p:cNvPr>
          <p:cNvSpPr txBox="1">
            <a:spLocks/>
          </p:cNvSpPr>
          <p:nvPr/>
        </p:nvSpPr>
        <p:spPr>
          <a:xfrm>
            <a:off x="1743075" y="4962525"/>
            <a:ext cx="91440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O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Luis Miguel Jiménez Gómez</a:t>
            </a:r>
          </a:p>
        </p:txBody>
      </p:sp>
      <p:sp>
        <p:nvSpPr>
          <p:cNvPr id="7" name="Subtítulo 4">
            <a:extLst>
              <a:ext uri="{FF2B5EF4-FFF2-40B4-BE49-F238E27FC236}">
                <a16:creationId xmlns:a16="http://schemas.microsoft.com/office/drawing/2014/main" id="{97A9BE08-35D0-6C50-5822-EFC8753652BD}"/>
              </a:ext>
            </a:extLst>
          </p:cNvPr>
          <p:cNvSpPr txBox="1">
            <a:spLocks/>
          </p:cNvSpPr>
          <p:nvPr/>
        </p:nvSpPr>
        <p:spPr>
          <a:xfrm>
            <a:off x="1895475" y="6438899"/>
            <a:ext cx="9144000" cy="3333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s-CO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 de mayo de 2024</a:t>
            </a:r>
          </a:p>
        </p:txBody>
      </p:sp>
    </p:spTree>
    <p:extLst>
      <p:ext uri="{BB962C8B-B14F-4D97-AF65-F5344CB8AC3E}">
        <p14:creationId xmlns:p14="http://schemas.microsoft.com/office/powerpoint/2010/main" val="1065280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30ECB03D-5A9C-9606-D3D9-59D4E63F85D1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Docencia</a:t>
            </a:r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07E74F47-9D2A-2D15-22EF-1D534839FEA5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A5EB50B-5D4E-D12C-01A2-510444033CED}"/>
              </a:ext>
            </a:extLst>
          </p:cNvPr>
          <p:cNvSpPr txBox="1"/>
          <p:nvPr/>
        </p:nvSpPr>
        <p:spPr>
          <a:xfrm>
            <a:off x="838199" y="905036"/>
            <a:ext cx="7816913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b="1" dirty="0"/>
              <a:t>Proyecto Educativo de la Facultad de Ciencias Administrativas y Económicas</a:t>
            </a:r>
            <a:r>
              <a:rPr lang="es-CO" b="1" dirty="0"/>
              <a:t>: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D4AB961-AEE3-DE28-9219-985E7ED0E3FB}"/>
              </a:ext>
            </a:extLst>
          </p:cNvPr>
          <p:cNvSpPr txBox="1"/>
          <p:nvPr/>
        </p:nvSpPr>
        <p:spPr>
          <a:xfrm>
            <a:off x="1410079" y="1633902"/>
            <a:ext cx="9139076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"dinamizar y </a:t>
            </a:r>
            <a:r>
              <a:rPr lang="es-MX" dirty="0">
                <a:solidFill>
                  <a:srgbClr val="14085C"/>
                </a:solidFill>
              </a:rPr>
              <a:t>transformar</a:t>
            </a:r>
            <a:r>
              <a:rPr lang="es-MX" dirty="0"/>
              <a:t> el entorno social y económico, para </a:t>
            </a:r>
            <a:r>
              <a:rPr lang="es-MX" dirty="0">
                <a:solidFill>
                  <a:srgbClr val="14085C"/>
                </a:solidFill>
              </a:rPr>
              <a:t>vincularse</a:t>
            </a:r>
            <a:r>
              <a:rPr lang="es-MX" dirty="0"/>
              <a:t> de manera responsable a los procesos de producción de bienes y servicios, en empresas privadas o públicas" (Tecnológico de Antioquia, 2018b, p. 10).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26CE4FA-23DC-8E6B-B2DB-81B415CC4C80}"/>
              </a:ext>
            </a:extLst>
          </p:cNvPr>
          <p:cNvSpPr txBox="1"/>
          <p:nvPr/>
        </p:nvSpPr>
        <p:spPr>
          <a:xfrm>
            <a:off x="1410079" y="2662599"/>
            <a:ext cx="6097508" cy="37157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b="1" dirty="0"/>
              <a:t>Componente Pedagógico del Plan de Educación de Facultad: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B392CAA-0989-3B93-F4A5-F9FFBBD21C02}"/>
              </a:ext>
            </a:extLst>
          </p:cNvPr>
          <p:cNvSpPr txBox="1"/>
          <p:nvPr/>
        </p:nvSpPr>
        <p:spPr>
          <a:xfrm>
            <a:off x="1410079" y="3227669"/>
            <a:ext cx="9139076" cy="144757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Currículo: nuevas asignaturas y nuevas líneas de investigación para la maestría hacen del currículo:</a:t>
            </a:r>
          </a:p>
          <a:p>
            <a:pPr marL="971550" lvl="1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Integral.</a:t>
            </a:r>
          </a:p>
          <a:p>
            <a:pPr marL="971550" lvl="1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Flexible.</a:t>
            </a:r>
          </a:p>
          <a:p>
            <a:pPr marL="971550" lvl="1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Interdisciplinario.</a:t>
            </a:r>
          </a:p>
          <a:p>
            <a:pPr marL="971550" lvl="1" indent="-285750">
              <a:buFont typeface="Wingdings" panose="05000000000000000000" pitchFamily="2" charset="2"/>
              <a:buChar char="§"/>
            </a:pP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Internacional.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1385F493-85B1-74F0-D3E0-71EBC6F21EB2}"/>
              </a:ext>
            </a:extLst>
          </p:cNvPr>
          <p:cNvSpPr txBox="1"/>
          <p:nvPr/>
        </p:nvSpPr>
        <p:spPr>
          <a:xfrm>
            <a:off x="1410079" y="4942091"/>
            <a:ext cx="4972614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971550" lvl="1" indent="-285750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Flexibilidad en el currículo: actualización cada dos años.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81459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D97CCC1-C7AB-EA64-4C97-4E47929400BB}"/>
              </a:ext>
            </a:extLst>
          </p:cNvPr>
          <p:cNvSpPr txBox="1">
            <a:spLocks/>
          </p:cNvSpPr>
          <p:nvPr/>
        </p:nvSpPr>
        <p:spPr>
          <a:xfrm>
            <a:off x="1524000" y="2235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MX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 misional: </a:t>
            </a:r>
          </a:p>
          <a:p>
            <a:pPr algn="ctr">
              <a:lnSpc>
                <a:spcPct val="150000"/>
              </a:lnSpc>
            </a:pPr>
            <a:r>
              <a:rPr lang="es-MX" sz="40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Investigación</a:t>
            </a:r>
            <a:endParaRPr lang="es-CO" sz="4000" dirty="0">
              <a:solidFill>
                <a:srgbClr val="1408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8474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2FEDACD-A107-2130-F93F-EBDB48784F24}"/>
              </a:ext>
            </a:extLst>
          </p:cNvPr>
          <p:cNvSpPr txBox="1"/>
          <p:nvPr/>
        </p:nvSpPr>
        <p:spPr>
          <a:xfrm>
            <a:off x="649585" y="1027976"/>
            <a:ext cx="10621978" cy="41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CO" sz="1600" b="1" dirty="0"/>
              <a:t>Propuesta: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BCA096-D4C6-E5E5-7F44-206926069363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Investigación</a:t>
            </a:r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B2BCF37-77E5-B8D9-6F15-72A3139254E9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BC4E362-70CE-654A-3C9E-8DB7611D6A68}"/>
              </a:ext>
            </a:extLst>
          </p:cNvPr>
          <p:cNvSpPr txBox="1"/>
          <p:nvPr/>
        </p:nvSpPr>
        <p:spPr>
          <a:xfrm>
            <a:off x="1165632" y="1599897"/>
            <a:ext cx="5530539" cy="1664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Proyectos de investigación.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Semilleros de investigación.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Colaborar con alianzas internacionales.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Publicación de resultados de investigación de alto impacto.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Desarrollo de softwares.</a:t>
            </a:r>
            <a:endParaRPr lang="es-CO" dirty="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60E1840-10C6-C101-8A6F-1ADD5A70B9B5}"/>
              </a:ext>
            </a:extLst>
          </p:cNvPr>
          <p:cNvSpPr txBox="1"/>
          <p:nvPr/>
        </p:nvSpPr>
        <p:spPr>
          <a:xfrm>
            <a:off x="1165632" y="3751961"/>
            <a:ext cx="5733108" cy="1017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b="1" dirty="0"/>
              <a:t>Proyectos de investigación: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O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Pronóstico de series de tiempo financieras.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O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Modelación de riesgos financieros.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5DFFF1DB-F52E-0994-70A0-0D0068C6DABF}"/>
              </a:ext>
            </a:extLst>
          </p:cNvPr>
          <p:cNvSpPr txBox="1"/>
          <p:nvPr/>
        </p:nvSpPr>
        <p:spPr>
          <a:xfrm>
            <a:off x="1165632" y="5321070"/>
            <a:ext cx="3632704" cy="1017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b="1" dirty="0"/>
              <a:t>Semilleros de investigación: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O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Semillero de Trading.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CO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Semillero de Analítica.</a:t>
            </a:r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66B10D7B-D02B-92A8-601B-BFCAC9C16632}"/>
              </a:ext>
            </a:extLst>
          </p:cNvPr>
          <p:cNvSpPr txBox="1">
            <a:spLocks/>
          </p:cNvSpPr>
          <p:nvPr/>
        </p:nvSpPr>
        <p:spPr>
          <a:xfrm>
            <a:off x="8818812" y="2234104"/>
            <a:ext cx="3460686" cy="1146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Territorios y regiones:</a:t>
            </a:r>
          </a:p>
          <a:p>
            <a:pPr marL="9715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Incluirlos.</a:t>
            </a:r>
          </a:p>
          <a:p>
            <a:pPr marL="971550" lvl="1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140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Solucionar problemas.</a:t>
            </a:r>
            <a:endParaRPr lang="es-CO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6E8378A5-6B04-4E6A-403D-16DB3F1BB886}"/>
              </a:ext>
            </a:extLst>
          </p:cNvPr>
          <p:cNvSpPr/>
          <p:nvPr/>
        </p:nvSpPr>
        <p:spPr>
          <a:xfrm>
            <a:off x="6989275" y="3429000"/>
            <a:ext cx="1050202" cy="411459"/>
          </a:xfrm>
          <a:prstGeom prst="rightArrow">
            <a:avLst/>
          </a:prstGeom>
          <a:solidFill>
            <a:srgbClr val="EEEEEE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lt1"/>
              </a:solidFill>
            </a:endParaRPr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CB170571-1012-F7A5-937B-AEE6F42D509F}"/>
              </a:ext>
            </a:extLst>
          </p:cNvPr>
          <p:cNvSpPr txBox="1">
            <a:spLocks/>
          </p:cNvSpPr>
          <p:nvPr/>
        </p:nvSpPr>
        <p:spPr>
          <a:xfrm>
            <a:off x="8818812" y="3944988"/>
            <a:ext cx="3460686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Empresas</a:t>
            </a:r>
            <a:endParaRPr lang="es-CO"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8911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997236B-0EB1-B4DC-4786-19951BD4B33B}"/>
              </a:ext>
            </a:extLst>
          </p:cNvPr>
          <p:cNvSpPr txBox="1"/>
          <p:nvPr/>
        </p:nvSpPr>
        <p:spPr>
          <a:xfrm>
            <a:off x="838200" y="905036"/>
            <a:ext cx="3505200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b="1" dirty="0"/>
              <a:t>Plan de Desarrollo de 2022-2026:</a:t>
            </a:r>
            <a:endParaRPr lang="es-CO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8A37D608-F724-4872-72BF-9EDB22FAC414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Investigación</a:t>
            </a:r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9CF17D92-C7CB-09D3-D4BB-BEBA900C1074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07E0721-D248-5E05-7A9A-333F27ECF435}"/>
              </a:ext>
            </a:extLst>
          </p:cNvPr>
          <p:cNvSpPr txBox="1"/>
          <p:nvPr/>
        </p:nvSpPr>
        <p:spPr>
          <a:xfrm>
            <a:off x="838200" y="1665533"/>
            <a:ext cx="9710955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b="1" dirty="0"/>
              <a:t>Línea 4. Posicionamiento de la investigación y la internacionalización: </a:t>
            </a:r>
            <a:r>
              <a:rPr lang="es-MX" dirty="0"/>
              <a:t>Incrementar la calidad de la investigación y trasladar sus resultados en impactos sobre las esferas económica, social y ambiental.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95840498-D79B-A3E4-383D-4C6692AD347D}"/>
              </a:ext>
            </a:extLst>
          </p:cNvPr>
          <p:cNvSpPr txBox="1"/>
          <p:nvPr/>
        </p:nvSpPr>
        <p:spPr>
          <a:xfrm>
            <a:off x="1422400" y="3253628"/>
            <a:ext cx="3111500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b="0" dirty="0"/>
              <a:t>Consolidar los grupos de investigación y su capital humano</a:t>
            </a:r>
            <a:endParaRPr lang="es-CO" b="0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E56AC3C-BCD9-3ACE-8864-97D1B54399B9}"/>
              </a:ext>
            </a:extLst>
          </p:cNvPr>
          <p:cNvSpPr txBox="1"/>
          <p:nvPr/>
        </p:nvSpPr>
        <p:spPr>
          <a:xfrm>
            <a:off x="6558675" y="3253628"/>
            <a:ext cx="2839325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b="0" dirty="0"/>
              <a:t>Productos de investigación e innovación de alto impacto</a:t>
            </a:r>
            <a:endParaRPr lang="es-CO" b="0" dirty="0"/>
          </a:p>
        </p:txBody>
      </p:sp>
      <p:cxnSp>
        <p:nvCxnSpPr>
          <p:cNvPr id="22" name="Conector: angular 21">
            <a:extLst>
              <a:ext uri="{FF2B5EF4-FFF2-40B4-BE49-F238E27FC236}">
                <a16:creationId xmlns:a16="http://schemas.microsoft.com/office/drawing/2014/main" id="{252F7ED3-645A-A192-988B-FE6C2C7DC95E}"/>
              </a:ext>
            </a:extLst>
          </p:cNvPr>
          <p:cNvCxnSpPr>
            <a:cxnSpLocks/>
            <a:stCxn id="8" idx="2"/>
            <a:endCxn id="18" idx="0"/>
          </p:cNvCxnSpPr>
          <p:nvPr/>
        </p:nvCxnSpPr>
        <p:spPr>
          <a:xfrm rot="16200000" flipH="1">
            <a:off x="6389332" y="1664621"/>
            <a:ext cx="893353" cy="2284660"/>
          </a:xfrm>
          <a:prstGeom prst="bentConnector3">
            <a:avLst>
              <a:gd name="adj1" fmla="val 53199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Conector: angular 29">
            <a:extLst>
              <a:ext uri="{FF2B5EF4-FFF2-40B4-BE49-F238E27FC236}">
                <a16:creationId xmlns:a16="http://schemas.microsoft.com/office/drawing/2014/main" id="{2699B347-95BB-663B-2591-C0489B6FED7F}"/>
              </a:ext>
            </a:extLst>
          </p:cNvPr>
          <p:cNvCxnSpPr>
            <a:stCxn id="8" idx="2"/>
            <a:endCxn id="17" idx="0"/>
          </p:cNvCxnSpPr>
          <p:nvPr/>
        </p:nvCxnSpPr>
        <p:spPr>
          <a:xfrm rot="5400000">
            <a:off x="3889238" y="1449187"/>
            <a:ext cx="893353" cy="2715528"/>
          </a:xfrm>
          <a:prstGeom prst="bentConnector3">
            <a:avLst>
              <a:gd name="adj1" fmla="val 5304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F5DACBC9-14D8-7A25-4ED6-E875FDFCD370}"/>
              </a:ext>
            </a:extLst>
          </p:cNvPr>
          <p:cNvSpPr txBox="1"/>
          <p:nvPr/>
        </p:nvSpPr>
        <p:spPr>
          <a:xfrm>
            <a:off x="832840" y="4564903"/>
            <a:ext cx="8565160" cy="37157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Estrategia 2.3.2 Articulación estructura, dinámica y sistémica con los </a:t>
            </a:r>
            <a:r>
              <a:rPr lang="es-MX" dirty="0">
                <a:solidFill>
                  <a:srgbClr val="14085C"/>
                </a:solidFill>
              </a:rPr>
              <a:t>territorios y las regiones.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02633F4-E4B1-4DDC-69C9-4EBFBD05290E}"/>
              </a:ext>
            </a:extLst>
          </p:cNvPr>
          <p:cNvSpPr txBox="1"/>
          <p:nvPr/>
        </p:nvSpPr>
        <p:spPr>
          <a:xfrm>
            <a:off x="832840" y="5173723"/>
            <a:ext cx="8565160" cy="37157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Estrategia 4.3.2 </a:t>
            </a:r>
            <a:r>
              <a:rPr lang="es-MX" dirty="0">
                <a:solidFill>
                  <a:srgbClr val="14085C"/>
                </a:solidFill>
              </a:rPr>
              <a:t>Productos</a:t>
            </a:r>
            <a:r>
              <a:rPr lang="es-MX" dirty="0"/>
              <a:t> de investigación e innovación de alto impacto.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574EED7-E3F3-10B4-EA99-5EB681A8A8C6}"/>
              </a:ext>
            </a:extLst>
          </p:cNvPr>
          <p:cNvSpPr txBox="1"/>
          <p:nvPr/>
        </p:nvSpPr>
        <p:spPr>
          <a:xfrm>
            <a:off x="832840" y="5782544"/>
            <a:ext cx="6146800" cy="7409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 b="1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CO" dirty="0"/>
              <a:t>Visión Mega del Tecnológico de Antioquia – 2035.</a:t>
            </a:r>
          </a:p>
          <a:p>
            <a:r>
              <a:rPr lang="es-CO" sz="1400" b="0" dirty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Línea estratégica 2: Pertinencia de docentes e investigadores</a:t>
            </a:r>
          </a:p>
        </p:txBody>
      </p:sp>
    </p:spTree>
    <p:extLst>
      <p:ext uri="{BB962C8B-B14F-4D97-AF65-F5344CB8AC3E}">
        <p14:creationId xmlns:p14="http://schemas.microsoft.com/office/powerpoint/2010/main" val="1782670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D97CCC1-C7AB-EA64-4C97-4E47929400BB}"/>
              </a:ext>
            </a:extLst>
          </p:cNvPr>
          <p:cNvSpPr txBox="1">
            <a:spLocks/>
          </p:cNvSpPr>
          <p:nvPr/>
        </p:nvSpPr>
        <p:spPr>
          <a:xfrm>
            <a:off x="1524000" y="2235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MX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 misional: </a:t>
            </a:r>
          </a:p>
          <a:p>
            <a:pPr algn="ctr">
              <a:lnSpc>
                <a:spcPct val="150000"/>
              </a:lnSpc>
            </a:pPr>
            <a:r>
              <a:rPr lang="es-MX" sz="40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Extensión</a:t>
            </a:r>
            <a:endParaRPr lang="es-CO" sz="4000" dirty="0">
              <a:solidFill>
                <a:srgbClr val="1408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3139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EA12941-C7BD-BA0E-7070-F985FB0E3D4B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Extensión</a:t>
            </a: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C047977-159E-AAAF-E034-E79082127B5F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BB246A7-D037-045A-AEB8-DBE5229F5649}"/>
              </a:ext>
            </a:extLst>
          </p:cNvPr>
          <p:cNvSpPr txBox="1"/>
          <p:nvPr/>
        </p:nvSpPr>
        <p:spPr>
          <a:xfrm>
            <a:off x="649585" y="1027976"/>
            <a:ext cx="10621978" cy="41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CO" sz="1600" b="1" dirty="0"/>
              <a:t>Propuesta: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9D1CA6A4-CD27-AD7C-5783-E8A42D3F0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6544" y="1653609"/>
            <a:ext cx="9678909" cy="780791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Fortalecimiento de la relación entre la </a:t>
            </a:r>
            <a:r>
              <a:rPr lang="es-MX" sz="16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academia</a:t>
            </a: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 la </a:t>
            </a:r>
            <a:r>
              <a:rPr lang="es-MX" sz="16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industria financiera</a:t>
            </a: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 través de una oferta </a:t>
            </a:r>
            <a:r>
              <a:rPr lang="es-MX" sz="16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educativa innovadora</a:t>
            </a: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que integra la tecnología en el análisis financiero y el trading de futuros. </a:t>
            </a:r>
            <a:endParaRPr lang="es-CO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785DFE0-7C2C-7D81-8FAE-8AEFDDA8D420}"/>
              </a:ext>
            </a:extLst>
          </p:cNvPr>
          <p:cNvSpPr txBox="1"/>
          <p:nvPr/>
        </p:nvSpPr>
        <p:spPr>
          <a:xfrm>
            <a:off x="6588504" y="3044853"/>
            <a:ext cx="5441570" cy="172579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Consultoría y asesoramiento: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b="0" dirty="0"/>
              <a:t>Desarrollo de modelos de Machine Learning y Deep Learning.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b="0" dirty="0"/>
              <a:t>Asesoramiento en coberturas cambiarias.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b="0" dirty="0"/>
              <a:t>Gestión del Capital de Trabajo.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DC7DA63F-5ED5-2860-33B5-8B73990F8AD5}"/>
              </a:ext>
            </a:extLst>
          </p:cNvPr>
          <p:cNvSpPr txBox="1"/>
          <p:nvPr/>
        </p:nvSpPr>
        <p:spPr>
          <a:xfrm>
            <a:off x="1158023" y="3044853"/>
            <a:ext cx="6097508" cy="262860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b="1" dirty="0"/>
              <a:t>Cursos de extensión y personalizados</a:t>
            </a:r>
            <a:r>
              <a:rPr lang="es-MX" dirty="0"/>
              <a:t>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Visualización de Datos con Python.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 err="1"/>
              <a:t>Power</a:t>
            </a:r>
            <a:r>
              <a:rPr lang="es-MX" dirty="0"/>
              <a:t> BI.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Machine Learning.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Deep Learning.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dirty="0"/>
              <a:t>Trading.</a:t>
            </a:r>
          </a:p>
        </p:txBody>
      </p:sp>
      <p:sp>
        <p:nvSpPr>
          <p:cNvPr id="12" name="Marcador de contenido 2">
            <a:extLst>
              <a:ext uri="{FF2B5EF4-FFF2-40B4-BE49-F238E27FC236}">
                <a16:creationId xmlns:a16="http://schemas.microsoft.com/office/drawing/2014/main" id="{8AB8FE69-33F8-9F07-9CF0-3E37C8692154}"/>
              </a:ext>
            </a:extLst>
          </p:cNvPr>
          <p:cNvSpPr txBox="1">
            <a:spLocks/>
          </p:cNvSpPr>
          <p:nvPr/>
        </p:nvSpPr>
        <p:spPr>
          <a:xfrm>
            <a:off x="8594282" y="5418565"/>
            <a:ext cx="2677281" cy="41145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MX" sz="16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Apoyarse en la virtualidad</a:t>
            </a:r>
            <a:endParaRPr lang="es-CO" sz="1600" dirty="0">
              <a:solidFill>
                <a:srgbClr val="1408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F446BFE0-6E06-E40B-2109-40C450F541B8}"/>
              </a:ext>
            </a:extLst>
          </p:cNvPr>
          <p:cNvSpPr txBox="1">
            <a:spLocks/>
          </p:cNvSpPr>
          <p:nvPr/>
        </p:nvSpPr>
        <p:spPr>
          <a:xfrm>
            <a:off x="8594282" y="6164709"/>
            <a:ext cx="2677281" cy="41145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MX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Regiones e inclusión</a:t>
            </a:r>
            <a:endParaRPr lang="es-CO" sz="16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9277857E-C706-B7D3-DAF8-ED756836284C}"/>
              </a:ext>
            </a:extLst>
          </p:cNvPr>
          <p:cNvCxnSpPr>
            <a:stCxn id="12" idx="2"/>
            <a:endCxn id="2" idx="0"/>
          </p:cNvCxnSpPr>
          <p:nvPr/>
        </p:nvCxnSpPr>
        <p:spPr>
          <a:xfrm>
            <a:off x="9932923" y="5830024"/>
            <a:ext cx="0" cy="3346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F04202BA-0D1E-C5A7-83ED-FB78CB606E13}"/>
              </a:ext>
            </a:extLst>
          </p:cNvPr>
          <p:cNvSpPr txBox="1">
            <a:spLocks/>
          </p:cNvSpPr>
          <p:nvPr/>
        </p:nvSpPr>
        <p:spPr>
          <a:xfrm>
            <a:off x="5706708" y="5418564"/>
            <a:ext cx="2677281" cy="411459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s-MX" sz="16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Egresados</a:t>
            </a:r>
            <a:endParaRPr lang="es-CO" sz="1600" dirty="0">
              <a:solidFill>
                <a:srgbClr val="1408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3074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38F14526-1A5A-E9D7-656A-1B2642799DAB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Extensión</a:t>
            </a: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29E1D4C-818F-EABD-1722-455255EFACEB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F268FAC3-8CC6-1DCE-4F99-2BD6AB1F32F8}"/>
              </a:ext>
            </a:extLst>
          </p:cNvPr>
          <p:cNvSpPr txBox="1"/>
          <p:nvPr/>
        </p:nvSpPr>
        <p:spPr>
          <a:xfrm>
            <a:off x="838200" y="905036"/>
            <a:ext cx="3505200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b="1" dirty="0"/>
              <a:t>Plan de Desarrollo de 2022-2026:</a:t>
            </a:r>
            <a:endParaRPr lang="es-CO" b="1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0B7C224F-CAAE-3D57-D5BA-CE811A4640E2}"/>
              </a:ext>
            </a:extLst>
          </p:cNvPr>
          <p:cNvSpPr txBox="1"/>
          <p:nvPr/>
        </p:nvSpPr>
        <p:spPr>
          <a:xfrm>
            <a:off x="838200" y="1449949"/>
            <a:ext cx="6001139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CO" b="1" dirty="0"/>
              <a:t>Línea 1. Sistema de calidad académico con pertinencia: </a:t>
            </a:r>
            <a:r>
              <a:rPr lang="es-CO" dirty="0"/>
              <a:t>empleabilidad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4FDE0A4D-4DD1-14EB-97D6-56CCF39E0D6F}"/>
              </a:ext>
            </a:extLst>
          </p:cNvPr>
          <p:cNvSpPr txBox="1"/>
          <p:nvPr/>
        </p:nvSpPr>
        <p:spPr>
          <a:xfrm>
            <a:off x="2276475" y="2346804"/>
            <a:ext cx="8565160" cy="37157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Estrategia 1.3.1 Oferta académica pertinente y de calidad: </a:t>
            </a:r>
          </a:p>
        </p:txBody>
      </p:sp>
      <p:cxnSp>
        <p:nvCxnSpPr>
          <p:cNvPr id="15" name="Conector: angular 14">
            <a:extLst>
              <a:ext uri="{FF2B5EF4-FFF2-40B4-BE49-F238E27FC236}">
                <a16:creationId xmlns:a16="http://schemas.microsoft.com/office/drawing/2014/main" id="{01E46FAF-496D-1248-E345-75BBEFE1DD88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1171575" y="2210446"/>
            <a:ext cx="1104900" cy="322147"/>
          </a:xfrm>
          <a:prstGeom prst="bentConnector3">
            <a:avLst>
              <a:gd name="adj1" fmla="val 1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CuadroTexto 15">
            <a:extLst>
              <a:ext uri="{FF2B5EF4-FFF2-40B4-BE49-F238E27FC236}">
                <a16:creationId xmlns:a16="http://schemas.microsoft.com/office/drawing/2014/main" id="{58B68F9B-BCB7-F85C-E2C2-7BDAFF5F38E6}"/>
              </a:ext>
            </a:extLst>
          </p:cNvPr>
          <p:cNvSpPr txBox="1"/>
          <p:nvPr/>
        </p:nvSpPr>
        <p:spPr>
          <a:xfrm>
            <a:off x="2276475" y="3641118"/>
            <a:ext cx="9465870" cy="114614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Estrategia 1.3.3: Cobertura y encadenamientos educativos en diálogo con los </a:t>
            </a:r>
            <a:r>
              <a:rPr lang="es-MX" dirty="0">
                <a:solidFill>
                  <a:srgbClr val="14085C"/>
                </a:solidFill>
              </a:rPr>
              <a:t>territorios y las subregiones: </a:t>
            </a:r>
          </a:p>
          <a:p>
            <a:r>
              <a:rPr lang="es-MX" dirty="0"/>
              <a:t>Incrementar la cobertura en la región sur de Antioquia de manera </a:t>
            </a:r>
            <a:r>
              <a:rPr lang="es-MX" dirty="0">
                <a:solidFill>
                  <a:srgbClr val="14085C"/>
                </a:solidFill>
              </a:rPr>
              <a:t>semipresencial</a:t>
            </a:r>
            <a:r>
              <a:rPr lang="es-MX" dirty="0"/>
              <a:t>, a través del proyecto “Campus TdeA Aburrá Sur”. </a:t>
            </a:r>
            <a:r>
              <a:rPr lang="es-MX" dirty="0">
                <a:solidFill>
                  <a:srgbClr val="14085C"/>
                </a:solidFill>
              </a:rPr>
              <a:t>educación virtual </a:t>
            </a:r>
            <a:r>
              <a:rPr lang="es-MX" dirty="0"/>
              <a:t>para disminuir las brechas regionales y urbano-rurales</a:t>
            </a:r>
          </a:p>
        </p:txBody>
      </p:sp>
      <p:cxnSp>
        <p:nvCxnSpPr>
          <p:cNvPr id="17" name="Conector: angular 16">
            <a:extLst>
              <a:ext uri="{FF2B5EF4-FFF2-40B4-BE49-F238E27FC236}">
                <a16:creationId xmlns:a16="http://schemas.microsoft.com/office/drawing/2014/main" id="{88F23EB0-138C-53BF-CF74-B3ABD8958037}"/>
              </a:ext>
            </a:extLst>
          </p:cNvPr>
          <p:cNvCxnSpPr>
            <a:cxnSpLocks/>
            <a:endCxn id="16" idx="1"/>
          </p:cNvCxnSpPr>
          <p:nvPr/>
        </p:nvCxnSpPr>
        <p:spPr>
          <a:xfrm rot="16200000" flipH="1">
            <a:off x="797981" y="2735697"/>
            <a:ext cx="1852089" cy="1104900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062589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12B6C99E-DEE0-2417-E940-4C850BC7D3C9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Extensión</a:t>
            </a: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1326C93-0B10-728D-2F78-64114A92A247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8B769AAF-4A8B-62ED-28B0-7799D2944ABB}"/>
              </a:ext>
            </a:extLst>
          </p:cNvPr>
          <p:cNvSpPr txBox="1"/>
          <p:nvPr/>
        </p:nvSpPr>
        <p:spPr>
          <a:xfrm>
            <a:off x="838200" y="905036"/>
            <a:ext cx="3505200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b="1" dirty="0"/>
              <a:t>Plan de Desarrollo de 2022-2026:</a:t>
            </a:r>
            <a:endParaRPr lang="es-CO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1225B5D7-EA57-6C99-78BF-2AADA82CA60D}"/>
              </a:ext>
            </a:extLst>
          </p:cNvPr>
          <p:cNvSpPr txBox="1"/>
          <p:nvPr/>
        </p:nvSpPr>
        <p:spPr>
          <a:xfrm>
            <a:off x="838200" y="1449949"/>
            <a:ext cx="9077325" cy="8229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b="1" dirty="0"/>
              <a:t>Línea 2. Articulación estratégica con los territorios y las regiones: </a:t>
            </a:r>
          </a:p>
          <a:p>
            <a:r>
              <a:rPr lang="es-MX" dirty="0"/>
              <a:t>Enfatizando la importancia de la función de extensión universitaria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B353E46-E6C7-36BA-EBA7-E376856BC2BF}"/>
              </a:ext>
            </a:extLst>
          </p:cNvPr>
          <p:cNvSpPr txBox="1"/>
          <p:nvPr/>
        </p:nvSpPr>
        <p:spPr>
          <a:xfrm>
            <a:off x="2295525" y="2527995"/>
            <a:ext cx="8565160" cy="37157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Estrategia 2.3.2 Articulación estructura, dinámica y sistémica con los </a:t>
            </a:r>
            <a:r>
              <a:rPr lang="es-MX" dirty="0">
                <a:solidFill>
                  <a:srgbClr val="14085C"/>
                </a:solidFill>
              </a:rPr>
              <a:t>territorios y las regiones. </a:t>
            </a:r>
          </a:p>
        </p:txBody>
      </p:sp>
      <p:cxnSp>
        <p:nvCxnSpPr>
          <p:cNvPr id="9" name="Conector: angular 8">
            <a:extLst>
              <a:ext uri="{FF2B5EF4-FFF2-40B4-BE49-F238E27FC236}">
                <a16:creationId xmlns:a16="http://schemas.microsoft.com/office/drawing/2014/main" id="{8FF2B296-E01E-3FAE-BCCD-CD6AA1158EAF}"/>
              </a:ext>
            </a:extLst>
          </p:cNvPr>
          <p:cNvCxnSpPr>
            <a:cxnSpLocks/>
            <a:endCxn id="8" idx="1"/>
          </p:cNvCxnSpPr>
          <p:nvPr/>
        </p:nvCxnSpPr>
        <p:spPr>
          <a:xfrm>
            <a:off x="1190625" y="2391637"/>
            <a:ext cx="1104900" cy="322147"/>
          </a:xfrm>
          <a:prstGeom prst="bentConnector3">
            <a:avLst>
              <a:gd name="adj1" fmla="val 17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CuadroTexto 12">
            <a:extLst>
              <a:ext uri="{FF2B5EF4-FFF2-40B4-BE49-F238E27FC236}">
                <a16:creationId xmlns:a16="http://schemas.microsoft.com/office/drawing/2014/main" id="{18E74289-9770-1625-80BF-B2B46BD13639}"/>
              </a:ext>
            </a:extLst>
          </p:cNvPr>
          <p:cNvSpPr txBox="1"/>
          <p:nvPr/>
        </p:nvSpPr>
        <p:spPr>
          <a:xfrm>
            <a:off x="3217821" y="3153662"/>
            <a:ext cx="6097508" cy="8229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CO" b="1" dirty="0"/>
              <a:t>Proyectos:</a:t>
            </a:r>
          </a:p>
          <a:p>
            <a:r>
              <a:rPr lang="es-CO" dirty="0"/>
              <a:t>Programas formativos de educación continua.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70EA663F-C8C9-EC4C-F4A7-6793DD2A3F4A}"/>
              </a:ext>
            </a:extLst>
          </p:cNvPr>
          <p:cNvSpPr txBox="1"/>
          <p:nvPr/>
        </p:nvSpPr>
        <p:spPr>
          <a:xfrm>
            <a:off x="838200" y="4279741"/>
            <a:ext cx="4706257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b="1" dirty="0"/>
              <a:t>Visión Mega del Tecnológico de Antioquia – 2035: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1B0183DC-CA10-5A9C-4072-842D33873A2C}"/>
              </a:ext>
            </a:extLst>
          </p:cNvPr>
          <p:cNvSpPr txBox="1"/>
          <p:nvPr/>
        </p:nvSpPr>
        <p:spPr>
          <a:xfrm>
            <a:off x="2295525" y="4987481"/>
            <a:ext cx="5759321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b="1" dirty="0"/>
              <a:t>Línea estratégica 3: </a:t>
            </a:r>
            <a:r>
              <a:rPr lang="es-MX" dirty="0"/>
              <a:t>Extensión y visibilidad institucional.</a:t>
            </a:r>
          </a:p>
        </p:txBody>
      </p: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66CB38FF-16B2-C68E-8533-9B4963EEDD9A}"/>
              </a:ext>
            </a:extLst>
          </p:cNvPr>
          <p:cNvCxnSpPr>
            <a:endCxn id="19" idx="1"/>
          </p:cNvCxnSpPr>
          <p:nvPr/>
        </p:nvCxnSpPr>
        <p:spPr>
          <a:xfrm>
            <a:off x="1190625" y="4718559"/>
            <a:ext cx="1104900" cy="453588"/>
          </a:xfrm>
          <a:prstGeom prst="bentConnector3">
            <a:avLst>
              <a:gd name="adj1" fmla="val 176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56026E1-051A-FC62-E4DB-B3B918B61DD8}"/>
              </a:ext>
            </a:extLst>
          </p:cNvPr>
          <p:cNvSpPr txBox="1"/>
          <p:nvPr/>
        </p:nvSpPr>
        <p:spPr>
          <a:xfrm>
            <a:off x="3217821" y="5598316"/>
            <a:ext cx="7454068" cy="8229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Acceso de población en condiciones de vulnerabilidad y discapacidad.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Retorno de por lo menos el 5% de </a:t>
            </a:r>
            <a:r>
              <a:rPr lang="es-MX" dirty="0">
                <a:solidFill>
                  <a:srgbClr val="14085C"/>
                </a:solidFill>
              </a:rPr>
              <a:t>egresados</a:t>
            </a:r>
            <a:r>
              <a:rPr lang="es-MX" dirty="0"/>
              <a:t> a actividades académicas.</a:t>
            </a:r>
          </a:p>
        </p:txBody>
      </p:sp>
    </p:spTree>
    <p:extLst>
      <p:ext uri="{BB962C8B-B14F-4D97-AF65-F5344CB8AC3E}">
        <p14:creationId xmlns:p14="http://schemas.microsoft.com/office/powerpoint/2010/main" val="1323058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367CB0B-852C-971D-1C86-1D549088B99D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Extensión</a:t>
            </a: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82084E-627E-7FA5-7045-75D2AE15E6A2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3D8FED5A-549B-B202-D098-B9F405AB393B}"/>
              </a:ext>
            </a:extLst>
          </p:cNvPr>
          <p:cNvSpPr txBox="1"/>
          <p:nvPr/>
        </p:nvSpPr>
        <p:spPr>
          <a:xfrm>
            <a:off x="838199" y="905036"/>
            <a:ext cx="7816913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b="1" dirty="0"/>
              <a:t>Proyecto Educativo de la Facultad de Ciencias Administrativas y Económicas</a:t>
            </a:r>
            <a:r>
              <a:rPr lang="es-CO" b="1" dirty="0"/>
              <a:t>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F8B75E6A-65D7-90ED-5D93-731078FE7616}"/>
              </a:ext>
            </a:extLst>
          </p:cNvPr>
          <p:cNvSpPr txBox="1"/>
          <p:nvPr/>
        </p:nvSpPr>
        <p:spPr>
          <a:xfrm>
            <a:off x="1983995" y="1427989"/>
            <a:ext cx="5923369" cy="172579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b="1" dirty="0"/>
              <a:t>Proyectos: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Asignaturas ofertadas con apoyo virtual.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Oferta educación continua.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Cursos de Actualización para Egresados.</a:t>
            </a:r>
            <a:endParaRPr lang="es-CO" dirty="0"/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4244354D-B42D-A301-3B44-18613B04F5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5539818"/>
            <a:ext cx="10515600" cy="1017907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s-MX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Proyección social y responsabilidad universitaria</a:t>
            </a:r>
            <a:r>
              <a:rPr lang="es-CO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visión de la Facultad de propender por "el estudiante y futuro profesional desarrolle competencias y habilidades enmarcadas en la adquisición y apropiación de conocimientos a través del desarrollo de </a:t>
            </a:r>
            <a:r>
              <a:rPr lang="es-MX" sz="1400" dirty="0" err="1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microcurrículos</a:t>
            </a:r>
            <a:r>
              <a:rPr lang="es-MX" sz="14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acordes con las necesidades actuales del país y del mundo</a:t>
            </a: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 (Tecnológico de Antioquia, 2018b, p. 26</a:t>
            </a:r>
            <a:endParaRPr lang="es-CO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D8B6911-963C-8A23-D443-9A0F36ED71BC}"/>
              </a:ext>
            </a:extLst>
          </p:cNvPr>
          <p:cNvSpPr txBox="1"/>
          <p:nvPr/>
        </p:nvSpPr>
        <p:spPr>
          <a:xfrm>
            <a:off x="838199" y="3250528"/>
            <a:ext cx="9680417" cy="114614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b="1" dirty="0"/>
              <a:t>Formación integral</a:t>
            </a:r>
          </a:p>
          <a:p>
            <a:r>
              <a:rPr lang="es-MX" dirty="0"/>
              <a:t>Integrar la tecnología en el análisis financiero y el trading de futuros, respondiendo a las </a:t>
            </a:r>
            <a:r>
              <a:rPr lang="es-MX" dirty="0">
                <a:solidFill>
                  <a:srgbClr val="14085C"/>
                </a:solidFill>
              </a:rPr>
              <a:t>necesidades actuales </a:t>
            </a:r>
            <a:r>
              <a:rPr lang="es-MX" dirty="0"/>
              <a:t>y futuras del sector financiero y empresarial.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5837DD85-874A-F478-97A9-1B8EED89E41D}"/>
              </a:ext>
            </a:extLst>
          </p:cNvPr>
          <p:cNvSpPr txBox="1"/>
          <p:nvPr/>
        </p:nvSpPr>
        <p:spPr>
          <a:xfrm>
            <a:off x="838199" y="4542302"/>
            <a:ext cx="9680416" cy="82298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b="1" dirty="0"/>
              <a:t>Alianzas y relaciones Institución-Empresa</a:t>
            </a:r>
            <a:r>
              <a:rPr lang="es-CO" b="1" dirty="0"/>
              <a:t>: </a:t>
            </a:r>
          </a:p>
          <a:p>
            <a:r>
              <a:rPr lang="es-MX" dirty="0"/>
              <a:t>Cursos de extensión y personalizados que fortalecen las </a:t>
            </a:r>
            <a:r>
              <a:rPr lang="es-MX" dirty="0">
                <a:solidFill>
                  <a:srgbClr val="14085C"/>
                </a:solidFill>
              </a:rPr>
              <a:t>relaciones con el sector productivo. </a:t>
            </a:r>
            <a:r>
              <a:rPr lang="es-CO" dirty="0">
                <a:solidFill>
                  <a:srgbClr val="14085C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916991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3EDEFEE6-2F76-5CE0-74A9-76F31769619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2496693"/>
              </p:ext>
            </p:extLst>
          </p:nvPr>
        </p:nvGraphicFramePr>
        <p:xfrm>
          <a:off x="2254313" y="400050"/>
          <a:ext cx="12191999" cy="62579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9DED086F-A0AE-DC9C-CA8E-8BA30ACD5B99}"/>
              </a:ext>
            </a:extLst>
          </p:cNvPr>
          <p:cNvSpPr txBox="1"/>
          <p:nvPr/>
        </p:nvSpPr>
        <p:spPr>
          <a:xfrm>
            <a:off x="590550" y="104936"/>
            <a:ext cx="3505200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b="1" dirty="0"/>
              <a:t>Plan de Desarrollo de 2022-2026:</a:t>
            </a:r>
            <a:endParaRPr lang="es-CO" b="1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B7095F1-9FA9-D708-0700-049A2D39FB05}"/>
              </a:ext>
            </a:extLst>
          </p:cNvPr>
          <p:cNvSpPr txBox="1"/>
          <p:nvPr/>
        </p:nvSpPr>
        <p:spPr>
          <a:xfrm>
            <a:off x="1142213" y="2372300"/>
            <a:ext cx="2658701" cy="211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sz="1800" dirty="0"/>
              <a:t>Empleabilidad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sz="1800" dirty="0"/>
              <a:t>Bienestar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sz="1800" dirty="0"/>
              <a:t>Innovación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sz="1800" dirty="0"/>
              <a:t>Inclusión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CO" sz="1800" dirty="0"/>
              <a:t>Territorios</a:t>
            </a:r>
            <a:endParaRPr lang="es-CO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60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contenido 4">
            <a:extLst>
              <a:ext uri="{FF2B5EF4-FFF2-40B4-BE49-F238E27FC236}">
                <a16:creationId xmlns:a16="http://schemas.microsoft.com/office/drawing/2014/main" id="{C9B54762-E9CB-B80D-4636-57BB2A9AC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581" y="1182839"/>
            <a:ext cx="3987297" cy="25381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s-MX" sz="1600" b="1" dirty="0"/>
              <a:t>Algunas asignaturas:</a:t>
            </a:r>
          </a:p>
          <a:p>
            <a:r>
              <a:rPr lang="es-MX" sz="1600" dirty="0"/>
              <a:t>Derivados Financieros.</a:t>
            </a:r>
          </a:p>
          <a:p>
            <a:r>
              <a:rPr lang="es-MX" sz="1600" dirty="0"/>
              <a:t>Riesgos Financieros.</a:t>
            </a:r>
          </a:p>
          <a:p>
            <a:r>
              <a:rPr lang="es-MX" sz="1600" dirty="0"/>
              <a:t>Evaluación financiera de proyectos.</a:t>
            </a:r>
          </a:p>
          <a:p>
            <a:r>
              <a:rPr lang="es-MX" sz="1600" dirty="0"/>
              <a:t>Mercados Financieros.</a:t>
            </a:r>
          </a:p>
          <a:p>
            <a:r>
              <a:rPr lang="es-MX" sz="1600" dirty="0"/>
              <a:t>Finanzas Corporativas.</a:t>
            </a:r>
          </a:p>
          <a:p>
            <a:r>
              <a:rPr lang="es-MX" sz="1600" dirty="0"/>
              <a:t>Deep Learning.</a:t>
            </a:r>
          </a:p>
          <a:p>
            <a:r>
              <a:rPr lang="es-MX" sz="1600" dirty="0"/>
              <a:t>Trading.</a:t>
            </a:r>
          </a:p>
        </p:txBody>
      </p:sp>
      <p:sp>
        <p:nvSpPr>
          <p:cNvPr id="6" name="Marcador de contenido 4">
            <a:extLst>
              <a:ext uri="{FF2B5EF4-FFF2-40B4-BE49-F238E27FC236}">
                <a16:creationId xmlns:a16="http://schemas.microsoft.com/office/drawing/2014/main" id="{EAEEE085-32A2-F9CB-2C20-5C3632B15B75}"/>
              </a:ext>
            </a:extLst>
          </p:cNvPr>
          <p:cNvSpPr txBox="1">
            <a:spLocks/>
          </p:cNvSpPr>
          <p:nvPr/>
        </p:nvSpPr>
        <p:spPr>
          <a:xfrm>
            <a:off x="4633487" y="1182839"/>
            <a:ext cx="3987297" cy="25381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1600" b="1" dirty="0"/>
              <a:t>Proyectos de Investigación:</a:t>
            </a:r>
          </a:p>
          <a:p>
            <a:r>
              <a:rPr lang="es-MX" sz="1600" dirty="0"/>
              <a:t>Competitividad.</a:t>
            </a:r>
          </a:p>
          <a:p>
            <a:r>
              <a:rPr lang="es-MX" sz="1600" dirty="0"/>
              <a:t>Coberturas.</a:t>
            </a:r>
          </a:p>
          <a:p>
            <a:r>
              <a:rPr lang="es-MX" sz="1600" dirty="0"/>
              <a:t>Portafolios de Inversión.</a:t>
            </a:r>
          </a:p>
          <a:p>
            <a:r>
              <a:rPr lang="es-MX" sz="1600" dirty="0"/>
              <a:t>Opciones Reales.</a:t>
            </a:r>
          </a:p>
          <a:p>
            <a:r>
              <a:rPr lang="es-MX" sz="1600" dirty="0"/>
              <a:t>Pronóstico de series de tiempo con Deep Learning.</a:t>
            </a:r>
          </a:p>
        </p:txBody>
      </p:sp>
      <p:sp>
        <p:nvSpPr>
          <p:cNvPr id="7" name="Marcador de contenido 4">
            <a:extLst>
              <a:ext uri="{FF2B5EF4-FFF2-40B4-BE49-F238E27FC236}">
                <a16:creationId xmlns:a16="http://schemas.microsoft.com/office/drawing/2014/main" id="{76DC40C4-C122-B53E-7EFA-30F6F384185A}"/>
              </a:ext>
            </a:extLst>
          </p:cNvPr>
          <p:cNvSpPr txBox="1">
            <a:spLocks/>
          </p:cNvSpPr>
          <p:nvPr/>
        </p:nvSpPr>
        <p:spPr>
          <a:xfrm>
            <a:off x="9227088" y="1519693"/>
            <a:ext cx="2780166" cy="14969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1600" b="1" dirty="0"/>
              <a:t>Extensión:</a:t>
            </a:r>
          </a:p>
          <a:p>
            <a:r>
              <a:rPr lang="es-MX" sz="1600" dirty="0"/>
              <a:t>Machine Learning.</a:t>
            </a:r>
          </a:p>
          <a:p>
            <a:r>
              <a:rPr lang="es-MX" sz="1600" dirty="0"/>
              <a:t>Deep Learning.</a:t>
            </a:r>
          </a:p>
          <a:p>
            <a:r>
              <a:rPr lang="es-MX" sz="1600" dirty="0"/>
              <a:t>Trading.</a:t>
            </a:r>
          </a:p>
        </p:txBody>
      </p:sp>
      <p:sp>
        <p:nvSpPr>
          <p:cNvPr id="8" name="Marcador de contenido 4">
            <a:extLst>
              <a:ext uri="{FF2B5EF4-FFF2-40B4-BE49-F238E27FC236}">
                <a16:creationId xmlns:a16="http://schemas.microsoft.com/office/drawing/2014/main" id="{1939CC71-818F-F8E6-E9B5-0636408DCE21}"/>
              </a:ext>
            </a:extLst>
          </p:cNvPr>
          <p:cNvSpPr txBox="1">
            <a:spLocks/>
          </p:cNvSpPr>
          <p:nvPr/>
        </p:nvSpPr>
        <p:spPr>
          <a:xfrm>
            <a:off x="394581" y="4266916"/>
            <a:ext cx="6232555" cy="17837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1600" b="1" dirty="0"/>
              <a:t>Experiencia docente:</a:t>
            </a:r>
          </a:p>
          <a:p>
            <a:r>
              <a:rPr lang="es-MX" sz="1600" dirty="0"/>
              <a:t>Cátedra en el TdeA: 2014-2016.</a:t>
            </a:r>
          </a:p>
          <a:p>
            <a:r>
              <a:rPr lang="es-MX" sz="1600" dirty="0"/>
              <a:t>Cátedra en </a:t>
            </a:r>
            <a:r>
              <a:rPr lang="es-MX" sz="1600" dirty="0" err="1"/>
              <a:t>Esumer</a:t>
            </a:r>
            <a:r>
              <a:rPr lang="es-MX" sz="1600" dirty="0"/>
              <a:t>: 2015-2017.</a:t>
            </a:r>
          </a:p>
          <a:p>
            <a:r>
              <a:rPr lang="es-MX" sz="1600" dirty="0"/>
              <a:t>Ocasional tiempo completo en el ITM: 2015-2021.</a:t>
            </a:r>
          </a:p>
          <a:p>
            <a:r>
              <a:rPr lang="es-MX" sz="1600" dirty="0"/>
              <a:t>Cátedra en la Universidad Nacional de Colombia: 2017-actualmente.</a:t>
            </a:r>
          </a:p>
          <a:p>
            <a:r>
              <a:rPr lang="es-MX" sz="1600" dirty="0"/>
              <a:t>Cátedra en la UdeA: 2023-actualmente.</a:t>
            </a:r>
          </a:p>
        </p:txBody>
      </p:sp>
      <p:sp>
        <p:nvSpPr>
          <p:cNvPr id="9" name="Marcador de contenido 4">
            <a:extLst>
              <a:ext uri="{FF2B5EF4-FFF2-40B4-BE49-F238E27FC236}">
                <a16:creationId xmlns:a16="http://schemas.microsoft.com/office/drawing/2014/main" id="{6E2D0803-1748-5889-7097-AA63091099FE}"/>
              </a:ext>
            </a:extLst>
          </p:cNvPr>
          <p:cNvSpPr txBox="1">
            <a:spLocks/>
          </p:cNvSpPr>
          <p:nvPr/>
        </p:nvSpPr>
        <p:spPr>
          <a:xfrm>
            <a:off x="6627135" y="4039541"/>
            <a:ext cx="5380119" cy="2011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MX" sz="1600" b="1" dirty="0"/>
              <a:t>Formación:</a:t>
            </a:r>
          </a:p>
          <a:p>
            <a:r>
              <a:rPr lang="es-MX" sz="1600" dirty="0"/>
              <a:t>Ingeniero Industrial.</a:t>
            </a:r>
          </a:p>
          <a:p>
            <a:r>
              <a:rPr lang="es-MX" sz="1600" dirty="0"/>
              <a:t>Especialista en Ingeniería Financiera.</a:t>
            </a:r>
          </a:p>
          <a:p>
            <a:r>
              <a:rPr lang="es-MX" sz="1600" dirty="0"/>
              <a:t>Magíster en Ingeniería – Ingeniería Administrativa.</a:t>
            </a:r>
          </a:p>
          <a:p>
            <a:r>
              <a:rPr lang="es-MX" sz="1600" dirty="0"/>
              <a:t>Estudiante doctorado en Ingeniería  - Sistemas e Informática.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F27019C2-C70C-4474-3111-61FB00216855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Profesor Luis Miguel Jiménez</a:t>
            </a:r>
            <a:endParaRPr lang="es-CO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59A54700-EDF5-1854-5A31-6482E72FA4A1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094518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6547703-35C1-B2D6-8E1E-EC4A37D9AF36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Referencias</a:t>
            </a: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A5C5AE51-F06B-B5F0-FF33-EA947AB9BD30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45918456-6117-4034-A421-E582E1AD92B2}"/>
              </a:ext>
            </a:extLst>
          </p:cNvPr>
          <p:cNvSpPr txBox="1"/>
          <p:nvPr/>
        </p:nvSpPr>
        <p:spPr>
          <a:xfrm>
            <a:off x="609600" y="1609902"/>
            <a:ext cx="10079633" cy="30615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Massachusetts </a:t>
            </a:r>
            <a:r>
              <a:rPr lang="es-MX" sz="12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(2023a). 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certificate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program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machine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learning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&amp; artificial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intelligence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MIT.</a:t>
            </a:r>
            <a:endParaRPr lang="es-CO" sz="12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Massachusetts </a:t>
            </a:r>
            <a:r>
              <a:rPr lang="es-MX" sz="12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Institute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Technology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(2023b). 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Professional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certificate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in data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analytics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Advance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analytics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career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with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cutting-edge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tools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</a:t>
            </a:r>
            <a:r>
              <a:rPr lang="es-MX" sz="1200" i="1" kern="100" dirty="0" err="1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techniques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MIT.</a:t>
            </a:r>
            <a:endParaRPr lang="es-CO" sz="12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Tecnológico de Antioquia. (2018b). 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Proyecto Educativo de Facultad de Ciencias Administrativas y Económicas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s-CO" sz="12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Tecnológico de Antioquia. (2018a). 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Maestría en Gerencia Financiera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Recuperado de https://www.tdea.edu.co/index.php/inicio-extension/83-tdea/estudia/maestrias/444-maestria-en-gerencia-financiera</a:t>
            </a:r>
            <a:endParaRPr lang="es-CO" sz="12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Tecnológico de Antioquia. (2016). 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Visión Mega 2035: Retos del TdeA en la construcción de su norte institucional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Recuperado de https://www.tdea.edu.co/index.php/conoce/institucional/vision-mega-2035</a:t>
            </a:r>
            <a:endParaRPr lang="es-CO" sz="12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Tecnológico de Antioquia. (2022). 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 de desarrollo 2022-2026: Ser → Hacer → Trascender: Redimensionando el desarrollo y futuro del TdeA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Tecnológico de Antioquia Institución Universitaria.</a:t>
            </a:r>
            <a:endParaRPr lang="es-CO" sz="12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Tecnológico de Antioquia. (2020). </a:t>
            </a:r>
            <a:r>
              <a:rPr lang="es-MX" sz="1200" i="1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Proyecto Educativo Institucional - PEI</a:t>
            </a:r>
            <a:r>
              <a:rPr lang="es-MX" sz="1200" kern="1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Recuperado de https://www.tdea.edu.co/index.php/conoce/institucional/p-e-i-proyecto-educativo-institucional</a:t>
            </a:r>
            <a:endParaRPr lang="es-CO" sz="1200" kern="1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12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B7934D13-91F9-3411-C81F-6F511A28F6D1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Justificación</a:t>
            </a: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0227640-87EC-FF8D-EEB7-548DA45B2287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BDFB201-63F5-CCAC-8CAE-39635D5C05A4}"/>
              </a:ext>
            </a:extLst>
          </p:cNvPr>
          <p:cNvSpPr txBox="1"/>
          <p:nvPr/>
        </p:nvSpPr>
        <p:spPr>
          <a:xfrm>
            <a:off x="1248229" y="1605200"/>
            <a:ext cx="3733346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MX" dirty="0"/>
              <a:t>Aumento del 14% del PIB global para 2030</a:t>
            </a:r>
            <a:endParaRPr lang="es-CO" dirty="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90E23DF-B38D-62BD-6E29-70FBB002D77F}"/>
              </a:ext>
            </a:extLst>
          </p:cNvPr>
          <p:cNvSpPr txBox="1"/>
          <p:nvPr/>
        </p:nvSpPr>
        <p:spPr>
          <a:xfrm>
            <a:off x="6438899" y="1585258"/>
            <a:ext cx="2600325" cy="41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algn="ctr"/>
            <a:r>
              <a:rPr lang="es-MX" sz="1600" dirty="0">
                <a:solidFill>
                  <a:srgbClr val="14085C"/>
                </a:solidFill>
              </a:rPr>
              <a:t>Inteligencia Artificial - IA</a:t>
            </a:r>
            <a:endParaRPr lang="es-CO" sz="1600" dirty="0">
              <a:solidFill>
                <a:srgbClr val="14085C"/>
              </a:solidFill>
            </a:endParaRP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:a16="http://schemas.microsoft.com/office/drawing/2014/main" id="{F1301862-F4CA-E15C-F8ED-6428EED696EA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 flipV="1">
            <a:off x="4981575" y="1790988"/>
            <a:ext cx="145732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918DA6F-80E6-3E47-E235-BDF0ABA2452A}"/>
              </a:ext>
            </a:extLst>
          </p:cNvPr>
          <p:cNvSpPr txBox="1"/>
          <p:nvPr/>
        </p:nvSpPr>
        <p:spPr>
          <a:xfrm>
            <a:off x="5867627" y="2503987"/>
            <a:ext cx="1733323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algn="ctr"/>
            <a:r>
              <a:rPr lang="es-MX" dirty="0"/>
              <a:t>Machine Learning</a:t>
            </a:r>
            <a:endParaRPr lang="es-CO" dirty="0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6B9FD402-516D-80B7-39B6-47580DF9B1D3}"/>
              </a:ext>
            </a:extLst>
          </p:cNvPr>
          <p:cNvSpPr txBox="1"/>
          <p:nvPr/>
        </p:nvSpPr>
        <p:spPr>
          <a:xfrm>
            <a:off x="7732598" y="2503986"/>
            <a:ext cx="1733323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algn="ctr"/>
            <a:r>
              <a:rPr lang="es-MX" dirty="0"/>
              <a:t>Deep Learning</a:t>
            </a:r>
            <a:endParaRPr lang="es-CO" dirty="0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F1C9880E-4F8B-FB80-B38F-CF2BE0E074D4}"/>
              </a:ext>
            </a:extLst>
          </p:cNvPr>
          <p:cNvSpPr txBox="1"/>
          <p:nvPr/>
        </p:nvSpPr>
        <p:spPr>
          <a:xfrm>
            <a:off x="7028711" y="3635567"/>
            <a:ext cx="1407773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algn="ctr"/>
            <a:r>
              <a:rPr lang="es-MX" dirty="0"/>
              <a:t>Programación</a:t>
            </a:r>
            <a:endParaRPr lang="es-CO" dirty="0"/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81C026F-E78E-4846-7FAB-3898AFD98D52}"/>
              </a:ext>
            </a:extLst>
          </p:cNvPr>
          <p:cNvSpPr txBox="1"/>
          <p:nvPr/>
        </p:nvSpPr>
        <p:spPr>
          <a:xfrm>
            <a:off x="9220085" y="3634347"/>
            <a:ext cx="762000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algn="ctr"/>
            <a:r>
              <a:rPr lang="es-MX" dirty="0"/>
              <a:t>Datos</a:t>
            </a:r>
            <a:endParaRPr lang="es-CO" dirty="0"/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C9C2DB00-0D0B-8588-11A4-46DC3B74EAA2}"/>
              </a:ext>
            </a:extLst>
          </p:cNvPr>
          <p:cNvSpPr txBox="1"/>
          <p:nvPr/>
        </p:nvSpPr>
        <p:spPr>
          <a:xfrm>
            <a:off x="10655070" y="3311181"/>
            <a:ext cx="1169761" cy="10179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algn="ctr"/>
            <a:r>
              <a:rPr lang="es-MX" dirty="0"/>
              <a:t>Valor económico y social</a:t>
            </a:r>
            <a:endParaRPr lang="es-CO" dirty="0"/>
          </a:p>
        </p:txBody>
      </p: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3953D775-10D6-5ADB-1B88-CEB2437843BB}"/>
              </a:ext>
            </a:extLst>
          </p:cNvPr>
          <p:cNvCxnSpPr>
            <a:cxnSpLocks/>
            <a:stCxn id="15" idx="0"/>
            <a:endCxn id="9" idx="2"/>
          </p:cNvCxnSpPr>
          <p:nvPr/>
        </p:nvCxnSpPr>
        <p:spPr>
          <a:xfrm rot="5400000" flipH="1" flipV="1">
            <a:off x="6983040" y="1747966"/>
            <a:ext cx="507270" cy="100477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: angular 22">
            <a:extLst>
              <a:ext uri="{FF2B5EF4-FFF2-40B4-BE49-F238E27FC236}">
                <a16:creationId xmlns:a16="http://schemas.microsoft.com/office/drawing/2014/main" id="{F78F3F25-7ED7-8584-63A8-3326FB817B27}"/>
              </a:ext>
            </a:extLst>
          </p:cNvPr>
          <p:cNvCxnSpPr>
            <a:cxnSpLocks/>
            <a:stCxn id="16" idx="0"/>
            <a:endCxn id="9" idx="2"/>
          </p:cNvCxnSpPr>
          <p:nvPr/>
        </p:nvCxnSpPr>
        <p:spPr>
          <a:xfrm rot="16200000" flipV="1">
            <a:off x="7915527" y="1820253"/>
            <a:ext cx="507269" cy="86019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D5223E1C-8D85-548A-456C-84CD0F9E627A}"/>
              </a:ext>
            </a:extLst>
          </p:cNvPr>
          <p:cNvCxnSpPr>
            <a:cxnSpLocks/>
            <a:stCxn id="17" idx="0"/>
            <a:endCxn id="15" idx="2"/>
          </p:cNvCxnSpPr>
          <p:nvPr/>
        </p:nvCxnSpPr>
        <p:spPr>
          <a:xfrm flipH="1" flipV="1">
            <a:off x="6734289" y="2875564"/>
            <a:ext cx="998309" cy="76000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Conector recto de flecha 26">
            <a:extLst>
              <a:ext uri="{FF2B5EF4-FFF2-40B4-BE49-F238E27FC236}">
                <a16:creationId xmlns:a16="http://schemas.microsoft.com/office/drawing/2014/main" id="{16D7A26E-5D93-2DEA-FEC8-B563BCB69252}"/>
              </a:ext>
            </a:extLst>
          </p:cNvPr>
          <p:cNvCxnSpPr>
            <a:cxnSpLocks/>
            <a:stCxn id="17" idx="0"/>
            <a:endCxn id="16" idx="2"/>
          </p:cNvCxnSpPr>
          <p:nvPr/>
        </p:nvCxnSpPr>
        <p:spPr>
          <a:xfrm flipV="1">
            <a:off x="7732598" y="2875563"/>
            <a:ext cx="866662" cy="7600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1657AB66-ACF6-983D-CC97-D715BAFB8631}"/>
              </a:ext>
            </a:extLst>
          </p:cNvPr>
          <p:cNvCxnSpPr>
            <a:cxnSpLocks/>
            <a:stCxn id="18" idx="1"/>
            <a:endCxn id="17" idx="3"/>
          </p:cNvCxnSpPr>
          <p:nvPr/>
        </p:nvCxnSpPr>
        <p:spPr>
          <a:xfrm flipH="1">
            <a:off x="8436484" y="3820136"/>
            <a:ext cx="783601" cy="1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66C23389-1128-4901-0F0D-1EB763E442A3}"/>
              </a:ext>
            </a:extLst>
          </p:cNvPr>
          <p:cNvCxnSpPr>
            <a:stCxn id="18" idx="3"/>
            <a:endCxn id="19" idx="1"/>
          </p:cNvCxnSpPr>
          <p:nvPr/>
        </p:nvCxnSpPr>
        <p:spPr>
          <a:xfrm flipV="1">
            <a:off x="9982085" y="3820135"/>
            <a:ext cx="67298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0" name="CuadroTexto 39">
            <a:extLst>
              <a:ext uri="{FF2B5EF4-FFF2-40B4-BE49-F238E27FC236}">
                <a16:creationId xmlns:a16="http://schemas.microsoft.com/office/drawing/2014/main" id="{CFBAF218-A87D-578F-E079-7E3E9D8F534C}"/>
              </a:ext>
            </a:extLst>
          </p:cNvPr>
          <p:cNvSpPr txBox="1"/>
          <p:nvPr/>
        </p:nvSpPr>
        <p:spPr>
          <a:xfrm>
            <a:off x="854984" y="3820134"/>
            <a:ext cx="3488416" cy="69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dirty="0"/>
              <a:t>91,5% de empresas líderes invirtiendo continuamente en esta tecnología</a:t>
            </a:r>
          </a:p>
        </p:txBody>
      </p: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FFBCEFF-9B23-19CD-6937-DEEEF0CCEAE7}"/>
              </a:ext>
            </a:extLst>
          </p:cNvPr>
          <p:cNvSpPr txBox="1"/>
          <p:nvPr/>
        </p:nvSpPr>
        <p:spPr>
          <a:xfrm>
            <a:off x="854983" y="5067012"/>
            <a:ext cx="4612367" cy="780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sz="1600" dirty="0">
                <a:solidFill>
                  <a:srgbClr val="14085C"/>
                </a:solidFill>
              </a:rPr>
              <a:t>Importancia de capacitar a los futuros líderes en la comprensión profunda y la aplicación de la IA</a:t>
            </a:r>
          </a:p>
        </p:txBody>
      </p:sp>
      <p:sp>
        <p:nvSpPr>
          <p:cNvPr id="46" name="CuadroTexto 45">
            <a:extLst>
              <a:ext uri="{FF2B5EF4-FFF2-40B4-BE49-F238E27FC236}">
                <a16:creationId xmlns:a16="http://schemas.microsoft.com/office/drawing/2014/main" id="{6D169803-56A6-5D7B-C3D7-11C43B02BA65}"/>
              </a:ext>
            </a:extLst>
          </p:cNvPr>
          <p:cNvSpPr txBox="1"/>
          <p:nvPr/>
        </p:nvSpPr>
        <p:spPr>
          <a:xfrm>
            <a:off x="854983" y="6060615"/>
            <a:ext cx="3924300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algn="ctr"/>
            <a:r>
              <a:rPr lang="es-CO" dirty="0"/>
              <a:t>(</a:t>
            </a:r>
            <a:r>
              <a:rPr lang="es-MX" dirty="0"/>
              <a:t>Massachusetts </a:t>
            </a:r>
            <a:r>
              <a:rPr lang="es-MX" dirty="0" err="1"/>
              <a:t>Institute</a:t>
            </a:r>
            <a:r>
              <a:rPr lang="es-MX" dirty="0"/>
              <a:t> </a:t>
            </a:r>
            <a:r>
              <a:rPr lang="es-MX" dirty="0" err="1"/>
              <a:t>of</a:t>
            </a:r>
            <a:r>
              <a:rPr lang="es-MX" dirty="0"/>
              <a:t> </a:t>
            </a:r>
            <a:r>
              <a:rPr lang="es-MX" dirty="0" err="1"/>
              <a:t>Technology</a:t>
            </a:r>
            <a:r>
              <a:rPr lang="es-MX" dirty="0"/>
              <a:t>, 2023a</a:t>
            </a:r>
            <a:r>
              <a:rPr lang="es-CO" dirty="0"/>
              <a:t>) </a:t>
            </a:r>
          </a:p>
        </p:txBody>
      </p:sp>
      <p:sp>
        <p:nvSpPr>
          <p:cNvPr id="47" name="CuadroTexto 46">
            <a:extLst>
              <a:ext uri="{FF2B5EF4-FFF2-40B4-BE49-F238E27FC236}">
                <a16:creationId xmlns:a16="http://schemas.microsoft.com/office/drawing/2014/main" id="{34505EF0-C82A-CC3F-6F7B-C0C62FC133F3}"/>
              </a:ext>
            </a:extLst>
          </p:cNvPr>
          <p:cNvSpPr txBox="1"/>
          <p:nvPr/>
        </p:nvSpPr>
        <p:spPr>
          <a:xfrm>
            <a:off x="7295016" y="5272742"/>
            <a:ext cx="3488416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dirty="0"/>
              <a:t>Exigencias en los perfiles laborales</a:t>
            </a:r>
          </a:p>
        </p:txBody>
      </p:sp>
    </p:spTree>
    <p:extLst>
      <p:ext uri="{BB962C8B-B14F-4D97-AF65-F5344CB8AC3E}">
        <p14:creationId xmlns:p14="http://schemas.microsoft.com/office/powerpoint/2010/main" val="276857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6C117E3-9514-D719-1745-F8017123A1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1315" y="1829597"/>
            <a:ext cx="7809368" cy="1725793"/>
          </a:xfrm>
          <a:noFill/>
        </p:spPr>
        <p:txBody>
          <a:bodyPr wrap="square" rtlCol="0">
            <a:spAutoFit/>
          </a:bodyPr>
          <a:lstStyle/>
          <a:p>
            <a:pPr marL="0" algn="just">
              <a:lnSpc>
                <a:spcPct val="150000"/>
              </a:lnSpc>
            </a:pPr>
            <a:r>
              <a:rPr lang="es-CO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Proyecto Educativo Institucional (PEI)</a:t>
            </a:r>
          </a:p>
          <a:p>
            <a:pPr marL="0" algn="just">
              <a:lnSpc>
                <a:spcPct val="150000"/>
              </a:lnSpc>
            </a:pPr>
            <a:r>
              <a:rPr lang="es-CO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Plan de Desarrollo 2022-2026, bajo el lema "Ser, Hacer, Trascender". </a:t>
            </a:r>
          </a:p>
          <a:p>
            <a:pPr marL="0" algn="just">
              <a:lnSpc>
                <a:spcPct val="150000"/>
              </a:lnSpc>
            </a:pPr>
            <a:r>
              <a:rPr lang="es-CO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Visión Mega 2035</a:t>
            </a:r>
          </a:p>
          <a:p>
            <a:pPr marL="0" algn="just">
              <a:lnSpc>
                <a:spcPct val="150000"/>
              </a:lnSpc>
            </a:pPr>
            <a:r>
              <a:rPr lang="es-CO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Proyecto Educativo de la Facultad en Ciencias Administrativas y Económicas (PEF)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B978B6A4-E9C6-B8D8-CD89-5D591CFDE9E9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Propuesta de proyección social</a:t>
            </a:r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E4506B3-ED97-0447-E315-FFAAE548400D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4822CE7C-9CE5-CD3E-E2ED-25105BAFC87A}"/>
              </a:ext>
            </a:extLst>
          </p:cNvPr>
          <p:cNvSpPr txBox="1"/>
          <p:nvPr/>
        </p:nvSpPr>
        <p:spPr>
          <a:xfrm>
            <a:off x="1039546" y="989133"/>
            <a:ext cx="8613618" cy="41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 b="1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b="0" dirty="0"/>
              <a:t>Propuesta articulada con: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153CA25-4A6F-E4DB-7E2D-B2946CB554E5}"/>
              </a:ext>
            </a:extLst>
          </p:cNvPr>
          <p:cNvSpPr txBox="1"/>
          <p:nvPr/>
        </p:nvSpPr>
        <p:spPr>
          <a:xfrm>
            <a:off x="1039546" y="4473407"/>
            <a:ext cx="1770329" cy="41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 b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algn="ctr"/>
            <a:r>
              <a:rPr lang="es-MX" dirty="0">
                <a:solidFill>
                  <a:schemeClr val="tx1"/>
                </a:solidFill>
              </a:rPr>
              <a:t>Ejes misionales:</a:t>
            </a: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0C01885E-CCA2-DE31-CDB1-A22A6277A25C}"/>
              </a:ext>
            </a:extLst>
          </p:cNvPr>
          <p:cNvSpPr txBox="1"/>
          <p:nvPr/>
        </p:nvSpPr>
        <p:spPr>
          <a:xfrm>
            <a:off x="4086224" y="3937378"/>
            <a:ext cx="2857501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dirty="0">
                <a:solidFill>
                  <a:srgbClr val="14085C"/>
                </a:solidFill>
              </a:rPr>
              <a:t>Docencia: </a:t>
            </a:r>
            <a:r>
              <a:rPr lang="es-MX" dirty="0"/>
              <a:t>innovación curricular.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629F9E5B-F63C-FB12-B8C6-0DD041A6A1EA}"/>
              </a:ext>
            </a:extLst>
          </p:cNvPr>
          <p:cNvSpPr txBox="1"/>
          <p:nvPr/>
        </p:nvSpPr>
        <p:spPr>
          <a:xfrm>
            <a:off x="4086224" y="4673470"/>
            <a:ext cx="7419976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sz="1400" dirty="0"/>
              <a:t>Investigación: </a:t>
            </a:r>
            <a:r>
              <a:rPr lang="es-CO" sz="1400" dirty="0">
                <a:solidFill>
                  <a:schemeClr val="tx1"/>
                </a:solidFill>
              </a:rPr>
              <a:t>generación de conocimiento con impacto académico, económico, y social.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A19E3881-C25E-ED8C-C28F-52362D48E86B}"/>
              </a:ext>
            </a:extLst>
          </p:cNvPr>
          <p:cNvSpPr txBox="1"/>
          <p:nvPr/>
        </p:nvSpPr>
        <p:spPr>
          <a:xfrm>
            <a:off x="4086224" y="5369680"/>
            <a:ext cx="7172326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sz="1400" dirty="0"/>
              <a:t>Extensión: </a:t>
            </a:r>
            <a:r>
              <a:rPr lang="es-CO" sz="1400" dirty="0">
                <a:solidFill>
                  <a:schemeClr val="tx1"/>
                </a:solidFill>
              </a:rPr>
              <a:t>iniciativas destinadas a fortalecer la relación entre la academia y la industria.</a:t>
            </a:r>
          </a:p>
        </p:txBody>
      </p:sp>
      <p:cxnSp>
        <p:nvCxnSpPr>
          <p:cNvPr id="21" name="Conector recto de flecha 20">
            <a:extLst>
              <a:ext uri="{FF2B5EF4-FFF2-40B4-BE49-F238E27FC236}">
                <a16:creationId xmlns:a16="http://schemas.microsoft.com/office/drawing/2014/main" id="{ABA9E025-83B4-4E18-4AB6-4D83042A059C}"/>
              </a:ext>
            </a:extLst>
          </p:cNvPr>
          <p:cNvCxnSpPr>
            <a:cxnSpLocks/>
            <a:stCxn id="13" idx="3"/>
            <a:endCxn id="15" idx="1"/>
          </p:cNvCxnSpPr>
          <p:nvPr/>
        </p:nvCxnSpPr>
        <p:spPr>
          <a:xfrm flipV="1">
            <a:off x="2809875" y="4123167"/>
            <a:ext cx="1276349" cy="5559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Conector recto de flecha 22">
            <a:extLst>
              <a:ext uri="{FF2B5EF4-FFF2-40B4-BE49-F238E27FC236}">
                <a16:creationId xmlns:a16="http://schemas.microsoft.com/office/drawing/2014/main" id="{8FC007FE-3B6D-6EC2-4351-805B54B9FE49}"/>
              </a:ext>
            </a:extLst>
          </p:cNvPr>
          <p:cNvCxnSpPr>
            <a:cxnSpLocks/>
            <a:stCxn id="13" idx="3"/>
            <a:endCxn id="17" idx="1"/>
          </p:cNvCxnSpPr>
          <p:nvPr/>
        </p:nvCxnSpPr>
        <p:spPr>
          <a:xfrm>
            <a:off x="2809875" y="4679137"/>
            <a:ext cx="1276349" cy="1801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DA1E833B-FB09-0BE0-4547-51D931D0869B}"/>
              </a:ext>
            </a:extLst>
          </p:cNvPr>
          <p:cNvCxnSpPr>
            <a:cxnSpLocks/>
            <a:stCxn id="13" idx="3"/>
            <a:endCxn id="19" idx="1"/>
          </p:cNvCxnSpPr>
          <p:nvPr/>
        </p:nvCxnSpPr>
        <p:spPr>
          <a:xfrm>
            <a:off x="2809875" y="4679137"/>
            <a:ext cx="1276349" cy="8763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CuadroTexto 1">
            <a:extLst>
              <a:ext uri="{FF2B5EF4-FFF2-40B4-BE49-F238E27FC236}">
                <a16:creationId xmlns:a16="http://schemas.microsoft.com/office/drawing/2014/main" id="{9D741378-0867-D1C5-D914-39958AE4E148}"/>
              </a:ext>
            </a:extLst>
          </p:cNvPr>
          <p:cNvSpPr txBox="1"/>
          <p:nvPr/>
        </p:nvSpPr>
        <p:spPr>
          <a:xfrm>
            <a:off x="0" y="6159645"/>
            <a:ext cx="12192000" cy="451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algn="ctr"/>
            <a:r>
              <a:rPr lang="es-CO" sz="1800" dirty="0"/>
              <a:t>Empleabilidad, bienestar, innovación, inclusión y territorios</a:t>
            </a:r>
            <a:endParaRPr lang="es-CO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31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DD97CCC1-C7AB-EA64-4C97-4E47929400BB}"/>
              </a:ext>
            </a:extLst>
          </p:cNvPr>
          <p:cNvSpPr txBox="1">
            <a:spLocks/>
          </p:cNvSpPr>
          <p:nvPr/>
        </p:nvSpPr>
        <p:spPr>
          <a:xfrm>
            <a:off x="1524000" y="223520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es-MX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Eje misional: </a:t>
            </a:r>
          </a:p>
          <a:p>
            <a:pPr algn="ctr">
              <a:lnSpc>
                <a:spcPct val="150000"/>
              </a:lnSpc>
            </a:pPr>
            <a:r>
              <a:rPr lang="es-MX" sz="40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Docencia</a:t>
            </a:r>
            <a:endParaRPr lang="es-CO" sz="4000" dirty="0">
              <a:solidFill>
                <a:srgbClr val="1408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9254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72FEDACD-A107-2130-F93F-EBDB48784F24}"/>
              </a:ext>
            </a:extLst>
          </p:cNvPr>
          <p:cNvSpPr txBox="1"/>
          <p:nvPr/>
        </p:nvSpPr>
        <p:spPr>
          <a:xfrm>
            <a:off x="649585" y="1027976"/>
            <a:ext cx="10621978" cy="411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CO" sz="1600" b="1" dirty="0"/>
              <a:t>Propuesta: </a:t>
            </a:r>
            <a:r>
              <a:rPr lang="es-MX" sz="1600" dirty="0">
                <a:solidFill>
                  <a:schemeClr val="tx1"/>
                </a:solidFill>
              </a:rPr>
              <a:t>Transformación desde la </a:t>
            </a:r>
            <a:r>
              <a:rPr lang="es-MX" sz="1600" dirty="0"/>
              <a:t>innovación académica </a:t>
            </a:r>
            <a:r>
              <a:rPr lang="es-MX" sz="1600" dirty="0">
                <a:solidFill>
                  <a:schemeClr val="tx1"/>
                </a:solidFill>
              </a:rPr>
              <a:t>para la </a:t>
            </a:r>
            <a:r>
              <a:rPr lang="es-MX" sz="1600" dirty="0"/>
              <a:t>empleabilidad</a:t>
            </a:r>
            <a:r>
              <a:rPr lang="es-MX" sz="1600" dirty="0">
                <a:solidFill>
                  <a:schemeClr val="tx1"/>
                </a:solidFill>
              </a:rPr>
              <a:t> y el </a:t>
            </a:r>
            <a:r>
              <a:rPr lang="es-MX" sz="1600" dirty="0"/>
              <a:t>bienestar.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24BCA096-D4C6-E5E5-7F44-206926069363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Docencia</a:t>
            </a:r>
            <a:endParaRPr lang="es-CO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B2BCF37-77E5-B8D9-6F15-72A3139254E9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EBC4E362-70CE-654A-3C9E-8DB7611D6A68}"/>
              </a:ext>
            </a:extLst>
          </p:cNvPr>
          <p:cNvSpPr txBox="1"/>
          <p:nvPr/>
        </p:nvSpPr>
        <p:spPr>
          <a:xfrm>
            <a:off x="1886960" y="1549294"/>
            <a:ext cx="4379615" cy="69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Creación de asignaturas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Nuevas líneas de investigación para la maestría</a:t>
            </a:r>
            <a:endParaRPr lang="es-CO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CDAE229-3025-4802-068B-E584AD579181}"/>
              </a:ext>
            </a:extLst>
          </p:cNvPr>
          <p:cNvSpPr txBox="1"/>
          <p:nvPr/>
        </p:nvSpPr>
        <p:spPr>
          <a:xfrm>
            <a:off x="649584" y="3243211"/>
            <a:ext cx="3560277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dirty="0"/>
              <a:t>Fundamentos de Analítica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0246ADC-DD70-BEA6-1059-4F0098A428E5}"/>
              </a:ext>
            </a:extLst>
          </p:cNvPr>
          <p:cNvSpPr txBox="1"/>
          <p:nvPr/>
        </p:nvSpPr>
        <p:spPr>
          <a:xfrm>
            <a:off x="5625594" y="3077809"/>
            <a:ext cx="5645969" cy="69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dirty="0">
                <a:solidFill>
                  <a:srgbClr val="14085C"/>
                </a:solidFill>
              </a:rPr>
              <a:t>Técnica Profesional en Procesos Financieros por ciclos propedéuticos: </a:t>
            </a:r>
            <a:r>
              <a:rPr lang="es-MX" dirty="0"/>
              <a:t>Entre el tercer y cuarto semestre, después de Estadística</a:t>
            </a:r>
            <a:endParaRPr lang="es-CO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E039304-2060-92A7-1CE0-050BB9CE7781}"/>
              </a:ext>
            </a:extLst>
          </p:cNvPr>
          <p:cNvSpPr txBox="1"/>
          <p:nvPr/>
        </p:nvSpPr>
        <p:spPr>
          <a:xfrm>
            <a:off x="649584" y="4420537"/>
            <a:ext cx="4628584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MX" dirty="0"/>
              <a:t>Introducción al Machine Learning Aplicado a Finanzas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A8A8D7CA-EE6C-158A-6FC3-E7C531D7B12F}"/>
              </a:ext>
            </a:extLst>
          </p:cNvPr>
          <p:cNvSpPr txBox="1"/>
          <p:nvPr/>
        </p:nvSpPr>
        <p:spPr>
          <a:xfrm>
            <a:off x="649584" y="5308706"/>
            <a:ext cx="3560277" cy="69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Derivados Financieros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Trading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C1B679EC-591F-8C13-F9DA-7F4CD1FFA7AA}"/>
              </a:ext>
            </a:extLst>
          </p:cNvPr>
          <p:cNvSpPr txBox="1"/>
          <p:nvPr/>
        </p:nvSpPr>
        <p:spPr>
          <a:xfrm>
            <a:off x="5625594" y="4258954"/>
            <a:ext cx="5645969" cy="694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MX" dirty="0"/>
              <a:t>Tecnología en Gestión Financiera por ciclos propedéuticos: </a:t>
            </a:r>
            <a:r>
              <a:rPr lang="es-MX" dirty="0">
                <a:solidFill>
                  <a:schemeClr val="tx1"/>
                </a:solidFill>
              </a:rPr>
              <a:t>Último semestre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5E23F8A7-5931-1B34-0FA3-5FC0FD59C415}"/>
              </a:ext>
            </a:extLst>
          </p:cNvPr>
          <p:cNvSpPr txBox="1"/>
          <p:nvPr/>
        </p:nvSpPr>
        <p:spPr>
          <a:xfrm>
            <a:off x="5625594" y="5481155"/>
            <a:ext cx="3905250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MX" dirty="0"/>
              <a:t>Profesional en Administración Financiera</a:t>
            </a:r>
          </a:p>
        </p:txBody>
      </p: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8F5D4BAA-9BAE-30D9-AA73-3ED631AE41CA}"/>
              </a:ext>
            </a:extLst>
          </p:cNvPr>
          <p:cNvCxnSpPr>
            <a:cxnSpLocks/>
            <a:stCxn id="3" idx="3"/>
            <a:endCxn id="8" idx="1"/>
          </p:cNvCxnSpPr>
          <p:nvPr/>
        </p:nvCxnSpPr>
        <p:spPr>
          <a:xfrm flipV="1">
            <a:off x="4209861" y="3425180"/>
            <a:ext cx="1415733" cy="382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2" name="Conector recto de flecha 21">
            <a:extLst>
              <a:ext uri="{FF2B5EF4-FFF2-40B4-BE49-F238E27FC236}">
                <a16:creationId xmlns:a16="http://schemas.microsoft.com/office/drawing/2014/main" id="{0BD9B329-E53E-AC10-416B-237A1D4D6E1B}"/>
              </a:ext>
            </a:extLst>
          </p:cNvPr>
          <p:cNvCxnSpPr>
            <a:stCxn id="10" idx="3"/>
            <a:endCxn id="15" idx="1"/>
          </p:cNvCxnSpPr>
          <p:nvPr/>
        </p:nvCxnSpPr>
        <p:spPr>
          <a:xfrm flipV="1">
            <a:off x="5278168" y="4606325"/>
            <a:ext cx="347426" cy="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4" name="Conector recto de flecha 23">
            <a:extLst>
              <a:ext uri="{FF2B5EF4-FFF2-40B4-BE49-F238E27FC236}">
                <a16:creationId xmlns:a16="http://schemas.microsoft.com/office/drawing/2014/main" id="{9C6FA886-0436-1FCE-5357-73454418A255}"/>
              </a:ext>
            </a:extLst>
          </p:cNvPr>
          <p:cNvCxnSpPr>
            <a:cxnSpLocks/>
            <a:stCxn id="11" idx="3"/>
            <a:endCxn id="17" idx="1"/>
          </p:cNvCxnSpPr>
          <p:nvPr/>
        </p:nvCxnSpPr>
        <p:spPr>
          <a:xfrm>
            <a:off x="4209861" y="5656077"/>
            <a:ext cx="1415733" cy="1086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3865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6C1BF2-E64B-C7F2-072D-A0C848DAF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567968"/>
            <a:ext cx="9406155" cy="1146148"/>
          </a:xfr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Cursos especializados en Machine Learning y Deep Learning, orientados a su aplicación práctica en el análisis financiero avanzado, el pronóstico de series de tiempo y la gestión de riesgos.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Nueva línea de investigación tesis.</a:t>
            </a:r>
            <a:endParaRPr lang="es-CO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E009670-F959-AF00-0188-9870E1566CFF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Docencia</a:t>
            </a:r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E88F7FA-B28F-75DD-0D78-2789A609390E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271005E-93F8-6DFA-3EEF-C3DB14E85BD2}"/>
              </a:ext>
            </a:extLst>
          </p:cNvPr>
          <p:cNvSpPr txBox="1"/>
          <p:nvPr/>
        </p:nvSpPr>
        <p:spPr>
          <a:xfrm>
            <a:off x="619125" y="961319"/>
            <a:ext cx="6096000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CO" dirty="0"/>
              <a:t>Maestría en Gerencia Financiera: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8F9E169-5276-F147-1F72-897A790C299C}"/>
              </a:ext>
            </a:extLst>
          </p:cNvPr>
          <p:cNvSpPr txBox="1"/>
          <p:nvPr/>
        </p:nvSpPr>
        <p:spPr>
          <a:xfrm>
            <a:off x="617617" y="3480260"/>
            <a:ext cx="6097508" cy="3715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40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3pPr marL="1257300" lvl="2" indent="-342900" algn="just">
              <a:lnSpc>
                <a:spcPct val="150000"/>
              </a:lnSpc>
              <a:buFont typeface="+mj-lt"/>
              <a:buAutoNum type="arabicPeriod"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3pPr>
          </a:lstStyle>
          <a:p>
            <a:r>
              <a:rPr lang="es-MX" dirty="0"/>
              <a:t>Complejo Financiero y Centro de Negocios:</a:t>
            </a:r>
          </a:p>
        </p:txBody>
      </p:sp>
      <p:sp>
        <p:nvSpPr>
          <p:cNvPr id="4" name="Marcador de contenido 2">
            <a:extLst>
              <a:ext uri="{FF2B5EF4-FFF2-40B4-BE49-F238E27FC236}">
                <a16:creationId xmlns:a16="http://schemas.microsoft.com/office/drawing/2014/main" id="{AF21638E-A79F-DF7E-E86B-73E24C7DAD85}"/>
              </a:ext>
            </a:extLst>
          </p:cNvPr>
          <p:cNvSpPr txBox="1">
            <a:spLocks/>
          </p:cNvSpPr>
          <p:nvPr/>
        </p:nvSpPr>
        <p:spPr>
          <a:xfrm>
            <a:off x="1143000" y="4253491"/>
            <a:ext cx="3868093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Espacio necesario para las nuevas asignaturas y el desarrollo de nuevas tesis de maestría.</a:t>
            </a:r>
            <a:endParaRPr lang="es-CO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91B3566-F66D-107A-E7CA-52F983E05108}"/>
              </a:ext>
            </a:extLst>
          </p:cNvPr>
          <p:cNvSpPr txBox="1"/>
          <p:nvPr/>
        </p:nvSpPr>
        <p:spPr>
          <a:xfrm>
            <a:off x="7119046" y="3963668"/>
            <a:ext cx="3213980" cy="1274388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Datos en tiempo real.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Uso para el análisis técnico.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s-MX" dirty="0"/>
              <a:t>Uso para la modelación.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686063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34679D3-4CBA-82EE-DA6E-1FD8FB659C52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Docencia</a:t>
            </a: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A8F6AA5-B576-E5A1-6E03-7D89B35215AC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FA2CEDEA-EC7B-9090-EFE2-53286FC3C506}"/>
              </a:ext>
            </a:extLst>
          </p:cNvPr>
          <p:cNvSpPr txBox="1"/>
          <p:nvPr/>
        </p:nvSpPr>
        <p:spPr>
          <a:xfrm>
            <a:off x="838200" y="905036"/>
            <a:ext cx="3505200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b="1" dirty="0"/>
              <a:t>Proyecto Educativo Institucional:</a:t>
            </a:r>
            <a:endParaRPr lang="es-CO" b="1" dirty="0"/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A369224E-09D6-84E5-0E76-532222F102D4}"/>
              </a:ext>
            </a:extLst>
          </p:cNvPr>
          <p:cNvSpPr txBox="1"/>
          <p:nvPr/>
        </p:nvSpPr>
        <p:spPr>
          <a:xfrm>
            <a:off x="1186004" y="2318562"/>
            <a:ext cx="7152237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Uso de </a:t>
            </a:r>
            <a:r>
              <a:rPr lang="es-MX" dirty="0">
                <a:solidFill>
                  <a:srgbClr val="14085C"/>
                </a:solidFill>
              </a:rPr>
              <a:t>herramientas tecnológicas avanzadas y plataformas de análisis de datos</a:t>
            </a:r>
            <a:r>
              <a:rPr lang="es-MX" dirty="0"/>
              <a:t>, prepara a los estudiantes para enfrentar los desafíos tecnológicos del </a:t>
            </a:r>
            <a:r>
              <a:rPr lang="es-MX" dirty="0">
                <a:solidFill>
                  <a:srgbClr val="14085C"/>
                </a:solidFill>
              </a:rPr>
              <a:t>sector financiero.</a:t>
            </a:r>
            <a:endParaRPr lang="es-CO" dirty="0">
              <a:solidFill>
                <a:srgbClr val="14085C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E40E14B-52AE-8B8E-43A1-5ED43500DBBB}"/>
              </a:ext>
            </a:extLst>
          </p:cNvPr>
          <p:cNvSpPr txBox="1"/>
          <p:nvPr/>
        </p:nvSpPr>
        <p:spPr>
          <a:xfrm>
            <a:off x="1186004" y="1439197"/>
            <a:ext cx="6916847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…los estudiantes </a:t>
            </a:r>
            <a:r>
              <a:rPr lang="es-MX" dirty="0">
                <a:solidFill>
                  <a:srgbClr val="14085C"/>
                </a:solidFill>
              </a:rPr>
              <a:t>desarrollen capacidades de indagación, análisis, y solución de problemas </a:t>
            </a:r>
            <a:r>
              <a:rPr lang="es-MX" dirty="0"/>
              <a:t>(Tecnológico de Antioquia, 2020). </a:t>
            </a:r>
            <a:endParaRPr lang="es-CO" dirty="0"/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C91BCB3E-3379-8419-F18B-5D8A96979A15}"/>
              </a:ext>
            </a:extLst>
          </p:cNvPr>
          <p:cNvSpPr txBox="1"/>
          <p:nvPr/>
        </p:nvSpPr>
        <p:spPr>
          <a:xfrm>
            <a:off x="838200" y="3341506"/>
            <a:ext cx="3505200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MX" b="1" dirty="0"/>
              <a:t>Plan de Desarrollo de 2022-2026:</a:t>
            </a:r>
            <a:endParaRPr lang="es-CO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BEEA13D-20D1-BE37-8368-8628842B9692}"/>
              </a:ext>
            </a:extLst>
          </p:cNvPr>
          <p:cNvSpPr txBox="1"/>
          <p:nvPr/>
        </p:nvSpPr>
        <p:spPr>
          <a:xfrm>
            <a:off x="1186004" y="4070010"/>
            <a:ext cx="5124811" cy="36933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CO" dirty="0"/>
              <a:t>Línea 1. Sistema de calidad académico con pertinencia: 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0F974C9-BACE-FCEC-DB6C-1C7C1FFCED05}"/>
              </a:ext>
            </a:extLst>
          </p:cNvPr>
          <p:cNvSpPr txBox="1"/>
          <p:nvPr/>
        </p:nvSpPr>
        <p:spPr>
          <a:xfrm>
            <a:off x="6989276" y="3409907"/>
            <a:ext cx="4807390" cy="371577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/>
            <a:r>
              <a:rPr lang="es-MX" dirty="0"/>
              <a:t>Estrategia 1.3.1 Oferta académica pertinente y de calidad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47A2AAE-EC99-1980-4C52-BDD285D40704}"/>
              </a:ext>
            </a:extLst>
          </p:cNvPr>
          <p:cNvSpPr txBox="1"/>
          <p:nvPr/>
        </p:nvSpPr>
        <p:spPr>
          <a:xfrm>
            <a:off x="7160742" y="4325884"/>
            <a:ext cx="4907528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ctr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MX" dirty="0"/>
              <a:t>Estrategia 1.3.4: Permanencia, graduación, empleabilidad y pensamiento global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BC1ACC1-C043-F2B0-C17B-F8BE374069BC}"/>
              </a:ext>
            </a:extLst>
          </p:cNvPr>
          <p:cNvSpPr txBox="1"/>
          <p:nvPr/>
        </p:nvSpPr>
        <p:spPr>
          <a:xfrm>
            <a:off x="8074285" y="5709936"/>
            <a:ext cx="3080441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algn="ctr"/>
            <a:r>
              <a:rPr lang="es-MX" dirty="0"/>
              <a:t>Meta cuatrienio: 82% empleabilidad anual institucional</a:t>
            </a:r>
            <a:endParaRPr lang="es-CO" dirty="0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FBCB28A4-FDAC-08B4-6C84-9C1E5B735938}"/>
              </a:ext>
            </a:extLst>
          </p:cNvPr>
          <p:cNvSpPr txBox="1"/>
          <p:nvPr/>
        </p:nvSpPr>
        <p:spPr>
          <a:xfrm>
            <a:off x="1186004" y="4975280"/>
            <a:ext cx="5263835" cy="69474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defPPr>
              <a:defRPr lang="es-CO"/>
            </a:defPPr>
            <a:lvl1pPr indent="0" algn="just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4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s-CO" dirty="0"/>
              <a:t>Línea 5. </a:t>
            </a:r>
            <a:r>
              <a:rPr lang="es-MX" dirty="0"/>
              <a:t>Emprendimiento e innovación de base tecnológica:</a:t>
            </a:r>
          </a:p>
        </p:txBody>
      </p: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DFD1924C-389A-7F52-CC59-92A3EDCC2599}"/>
              </a:ext>
            </a:extLst>
          </p:cNvPr>
          <p:cNvCxnSpPr>
            <a:cxnSpLocks/>
            <a:stCxn id="7" idx="3"/>
            <a:endCxn id="8" idx="1"/>
          </p:cNvCxnSpPr>
          <p:nvPr/>
        </p:nvCxnSpPr>
        <p:spPr>
          <a:xfrm flipV="1">
            <a:off x="6310815" y="3595696"/>
            <a:ext cx="678461" cy="65898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Conector recto de flecha 16">
            <a:extLst>
              <a:ext uri="{FF2B5EF4-FFF2-40B4-BE49-F238E27FC236}">
                <a16:creationId xmlns:a16="http://schemas.microsoft.com/office/drawing/2014/main" id="{DCDE4FD8-4A66-FABB-B49D-4031666EFEF0}"/>
              </a:ext>
            </a:extLst>
          </p:cNvPr>
          <p:cNvCxnSpPr>
            <a:cxnSpLocks/>
            <a:stCxn id="7" idx="3"/>
            <a:endCxn id="9" idx="1"/>
          </p:cNvCxnSpPr>
          <p:nvPr/>
        </p:nvCxnSpPr>
        <p:spPr>
          <a:xfrm>
            <a:off x="6310815" y="4254676"/>
            <a:ext cx="849927" cy="4185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9" name="Conector recto de flecha 18">
            <a:extLst>
              <a:ext uri="{FF2B5EF4-FFF2-40B4-BE49-F238E27FC236}">
                <a16:creationId xmlns:a16="http://schemas.microsoft.com/office/drawing/2014/main" id="{01FA76EA-C2F9-8223-BBA9-91AA122F2FEA}"/>
              </a:ext>
            </a:extLst>
          </p:cNvPr>
          <p:cNvCxnSpPr>
            <a:cxnSpLocks/>
            <a:stCxn id="9" idx="2"/>
            <a:endCxn id="11" idx="0"/>
          </p:cNvCxnSpPr>
          <p:nvPr/>
        </p:nvCxnSpPr>
        <p:spPr>
          <a:xfrm>
            <a:off x="9614506" y="5020626"/>
            <a:ext cx="0" cy="68931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97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EEEE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DCD16650-DCB3-A5A0-E1C0-0BC8D4DED2D4}"/>
              </a:ext>
            </a:extLst>
          </p:cNvPr>
          <p:cNvSpPr txBox="1"/>
          <p:nvPr/>
        </p:nvSpPr>
        <p:spPr>
          <a:xfrm>
            <a:off x="0" y="0"/>
            <a:ext cx="12191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ctr">
              <a:defRPr sz="2800" b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es-MX" dirty="0"/>
              <a:t>Docencia</a:t>
            </a:r>
            <a:endParaRPr lang="es-CO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269C8150-71B0-8248-95F6-347BE4F2D104}"/>
              </a:ext>
            </a:extLst>
          </p:cNvPr>
          <p:cNvSpPr/>
          <p:nvPr/>
        </p:nvSpPr>
        <p:spPr>
          <a:xfrm>
            <a:off x="1983995" y="525027"/>
            <a:ext cx="8565160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16711B08-A687-EC92-FF68-A7204FE8CC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521" y="1713059"/>
            <a:ext cx="9710956" cy="3726341"/>
          </a:xfrm>
          <a:noFill/>
        </p:spPr>
        <p:txBody>
          <a:bodyPr vert="horz" wrap="square" lIns="91440" tIns="45720" rIns="91440" bIns="45720" rtlCol="0">
            <a:sp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Formación integral y adaptación a cambios globales:</a:t>
            </a:r>
            <a:endParaRPr lang="es-CO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Adaptación a las tendencias del conocimiento y de la sociedad.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Internacionalización y nuevas modalidades educativas:</a:t>
            </a:r>
            <a:endParaRPr lang="es-CO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inclusión de herramientas modernas como Python y </a:t>
            </a:r>
            <a:r>
              <a:rPr lang="es-MX" sz="1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Power</a:t>
            </a: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BI, así como la introducción al Machine Learning, son estrategias alineadas con la internacionalización y la adopción de nuevas modalidades educativas.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s-MX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Cobertura, calidad y pertinencia:</a:t>
            </a:r>
            <a:endParaRPr lang="es-CO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 oferta de asignaturas especializadas y la propuesta de dirigir tesis en áreas de vanguardia tecnológica y financiera potencian la cobertura, calidad y pertinencia de la educación ofrecida por el TdeA.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1400" dirty="0">
                <a:solidFill>
                  <a:srgbClr val="14085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Responder eficazmente a las necesidades de la sociedad y del sector financiero.</a:t>
            </a:r>
            <a:endParaRPr lang="es-CO" sz="1400" dirty="0">
              <a:solidFill>
                <a:srgbClr val="14085C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931A5903-6349-6AF5-D74B-86A6D08123F1}"/>
              </a:ext>
            </a:extLst>
          </p:cNvPr>
          <p:cNvSpPr txBox="1"/>
          <p:nvPr/>
        </p:nvSpPr>
        <p:spPr>
          <a:xfrm>
            <a:off x="838200" y="905036"/>
            <a:ext cx="5156200" cy="42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CO"/>
            </a:defPPr>
            <a:lvl1pPr algn="just">
              <a:lnSpc>
                <a:spcPct val="150000"/>
              </a:lnSpc>
              <a:defRPr sz="1600">
                <a:solidFill>
                  <a:srgbClr val="14085C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defRPr>
            </a:lvl1pPr>
          </a:lstStyle>
          <a:p>
            <a:r>
              <a:rPr lang="es-CO" b="1" dirty="0"/>
              <a:t>Visión Mega del Tecnológico de Antioquia – 2035:</a:t>
            </a:r>
          </a:p>
        </p:txBody>
      </p:sp>
    </p:spTree>
    <p:extLst>
      <p:ext uri="{BB962C8B-B14F-4D97-AF65-F5344CB8AC3E}">
        <p14:creationId xmlns:p14="http://schemas.microsoft.com/office/powerpoint/2010/main" val="344034728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1614</Words>
  <Application>Microsoft Office PowerPoint</Application>
  <PresentationFormat>Panorámica</PresentationFormat>
  <Paragraphs>202</Paragraphs>
  <Slides>20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6" baseType="lpstr">
      <vt:lpstr>Aptos</vt:lpstr>
      <vt:lpstr>Aptos Display</vt:lpstr>
      <vt:lpstr>Arial</vt:lpstr>
      <vt:lpstr>Tahoma</vt:lpstr>
      <vt:lpstr>Wingdings</vt:lpstr>
      <vt:lpstr>Tema de Office</vt:lpstr>
      <vt:lpstr>Transformando la educación financiera: estrategias de docencia, investigación y extensión para un mundo Tecnológico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Profesor Luis Miguel Jiménez</dc:title>
  <dc:creator>MIGUEL JIMÉNEZ</dc:creator>
  <cp:lastModifiedBy>MIGUEL JIMÉNEZ</cp:lastModifiedBy>
  <cp:revision>48</cp:revision>
  <dcterms:created xsi:type="dcterms:W3CDTF">2024-05-22T16:58:16Z</dcterms:created>
  <dcterms:modified xsi:type="dcterms:W3CDTF">2024-05-24T16:28:32Z</dcterms:modified>
</cp:coreProperties>
</file>